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0"/>
  </p:notesMasterIdLst>
  <p:sldIdLst>
    <p:sldId id="260" r:id="rId5"/>
    <p:sldId id="257" r:id="rId6"/>
    <p:sldId id="262" r:id="rId7"/>
    <p:sldId id="261" r:id="rId8"/>
    <p:sldId id="271" r:id="rId9"/>
    <p:sldId id="27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50A6C0-7E62-4CC7-83DC-6EC7D4CA5E98}" v="7" dt="2025-06-04T11:21:48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F774C-70F7-4ED4-813C-739E51CF8487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4A772-5D94-4F12-8B86-44D4FB2636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2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34D-57B0-41D5-A7AF-DF10D1068115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E8327-77F4-4A2B-9238-101C8E3404E4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327A-3B7B-4F18-AD00-4892CF91FF9D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8241-E647-4007-AB01-BB30869910EB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554-C941-4C3B-A197-75ED448862A0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44A0-C3F8-4023-9352-7CF7C034B2C8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DC5B-471F-47EA-B884-FE923235A560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08-3247-4796-93FF-B91D6887AEC0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D282-CC74-49F4-B876-75084EFB56F1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EAF9-2583-4989-8D87-13F548ED6E0C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3CFB-BB1B-4B2A-ADF6-B1A4609854C4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EAA8-1A97-412E-935C-2E918F139579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B0DF1-CA1F-4E36-8C65-C52A9896A8FB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173FD-197A-4AD6-8D60-38B6A76F0734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C3949-07FA-4C7A-A990-D6D1043EED71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E2DE8-6D13-4218-A974-D45AA7B6E4FF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B7D7-4BDA-4ABC-B31D-66201C69A314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E3F0A0B-291C-4112-A023-023C51AB2E85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5A92FE9-DB05-4D0D-AF5A-BE8664B9F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3D9B26A-5143-49A7-BA98-D871D5BD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68B85E55-A2A1-4682-B891-F201358A9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45EF6EDB-9B5D-49E9-96FA-1AE08BF95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38338226-D6E2-4EEE-B271-DB4BD096D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4878FB48-17B3-4A11-8025-DE0945CD4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4150A21C-DD6D-4D3C-9E95-7A3CA263B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7505BF04-104D-4180-A284-42FCD6B04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52CD06E-EB43-4697-A9C1-290232C3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190" y="924231"/>
            <a:ext cx="8174971" cy="341128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Fortifying the Flock</a:t>
            </a:r>
            <a:br>
              <a:rPr lang="en-US" dirty="0"/>
            </a:br>
            <a:r>
              <a:rPr lang="en-US" i="1" dirty="0"/>
              <a:t>Building Effective Elders &amp; Elderships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BDE4E-FFA3-44D5-BA0B-7575E2214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190" y="4210098"/>
            <a:ext cx="7178070" cy="863348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6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9135C9-DC35-CF12-65B7-710EACD05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1FAAD38-C412-4D4C-1E49-0AE4651EE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5581CEC-0AF7-029E-1BBB-A4BE85A44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29D613A2-76B2-DF59-1F54-A56F906BE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A1367F15-09D0-E0AD-E607-617862F91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D765EEBC-F52E-641C-BE54-48E9738E4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6BDE51BF-41B4-A13B-0F44-45329CB5CF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0C00C829-6220-19AE-84AE-4E10A9BF7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36DEF10C-8EE6-B224-8AA7-9874631B7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1387F-AAEA-2670-0ABB-B6D2BC7A9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r>
              <a:rPr lang="en-US" b="1" dirty="0"/>
              <a:t>Disputable Matters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AF2A2-AB2F-674C-7E07-F4529C2CF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3103180"/>
          </a:xfrm>
        </p:spPr>
        <p:txBody>
          <a:bodyPr anchor="t">
            <a:noAutofit/>
          </a:bodyPr>
          <a:lstStyle/>
          <a:p>
            <a:pPr lvl="0"/>
            <a:r>
              <a:rPr lang="en-US" dirty="0"/>
              <a:t>Not all issues are crystal clear</a:t>
            </a:r>
          </a:p>
          <a:p>
            <a:pPr lvl="0"/>
            <a:r>
              <a:rPr lang="en-US" dirty="0"/>
              <a:t>This book encourages:</a:t>
            </a:r>
          </a:p>
          <a:p>
            <a:pPr lvl="1"/>
            <a:r>
              <a:rPr lang="en-US" sz="2400" b="1" dirty="0"/>
              <a:t>Prayer</a:t>
            </a:r>
            <a:endParaRPr lang="en-US" sz="2400" dirty="0"/>
          </a:p>
          <a:p>
            <a:pPr lvl="1"/>
            <a:r>
              <a:rPr lang="en-US" sz="2400" b="1" dirty="0"/>
              <a:t>Wisdom</a:t>
            </a:r>
            <a:endParaRPr lang="en-US" sz="2400" dirty="0"/>
          </a:p>
          <a:p>
            <a:pPr lvl="1"/>
            <a:r>
              <a:rPr lang="en-US" sz="2400" b="1" dirty="0"/>
              <a:t>Scriptural resolution</a:t>
            </a:r>
            <a:endParaRPr lang="en-US" sz="2400" dirty="0"/>
          </a:p>
          <a:p>
            <a:r>
              <a:rPr lang="en-US" dirty="0"/>
              <a:t>Disputable issues are discussed </a:t>
            </a:r>
            <a:r>
              <a:rPr lang="en-US" b="1" dirty="0"/>
              <a:t>without overriding God’s 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12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DFBB3F-63CA-08EC-8A19-C005C4174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F43502-B93F-D6E8-83AC-8316C42C9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9385889-8CEE-3610-FC2D-A7B89BFF5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5D910043-A8AB-8EE1-DAF8-67A60C1618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28C29B39-6EB0-A80C-F116-DCFAC4BC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95CBEC09-D6BA-D7A2-1C12-6C967A65C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980BD05F-C8A1-3FEA-1CAF-DF71050D9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C07032C3-CA72-E2C6-F936-9C8215467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5C482078-90E3-345C-E127-1E92D0C3B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2D8FFA5-B0BF-CF7D-8793-C15B54835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r>
              <a:rPr lang="en-US" b="1" dirty="0"/>
              <a:t>Strengths of the Book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757C2-CEEC-8F53-BD26-DA313684D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3103180"/>
          </a:xfrm>
        </p:spPr>
        <p:txBody>
          <a:bodyPr anchor="t">
            <a:noAutofit/>
          </a:bodyPr>
          <a:lstStyle/>
          <a:p>
            <a:r>
              <a:rPr lang="en-US" dirty="0"/>
              <a:t>✅ Scripturally grounded</a:t>
            </a:r>
            <a:br>
              <a:rPr lang="en-US" dirty="0"/>
            </a:br>
            <a:r>
              <a:rPr lang="en-US" dirty="0"/>
              <a:t>✅ Very practical</a:t>
            </a:r>
            <a:br>
              <a:rPr lang="en-US" dirty="0"/>
            </a:br>
            <a:r>
              <a:rPr lang="en-US" dirty="0"/>
              <a:t>✅ Encourages elder growth</a:t>
            </a:r>
            <a:br>
              <a:rPr lang="en-US" dirty="0"/>
            </a:br>
            <a:r>
              <a:rPr lang="en-US" dirty="0"/>
              <a:t>✅ Promotes unity and collaboration</a:t>
            </a:r>
          </a:p>
        </p:txBody>
      </p:sp>
    </p:spTree>
    <p:extLst>
      <p:ext uri="{BB962C8B-B14F-4D97-AF65-F5344CB8AC3E}">
        <p14:creationId xmlns:p14="http://schemas.microsoft.com/office/powerpoint/2010/main" val="3731532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90EB84-47A8-319D-5D06-3757B5DEC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837A6AA-592A-D13D-8812-54DFD5B16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73C4E67-CC76-B7BD-A668-8BA1058EF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9BCA5AFF-5BC4-0F46-EBDD-740500ED1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A952721A-C4DF-B0CB-463D-2AC8692D7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7A93AE9A-FA6C-9CCC-CB01-DA0B27B33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660C9C9F-E284-D851-C2A6-DA82FA18E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BEFB9BD-2F7D-B5F6-2528-A9F7722EF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59487FF5-36F7-9603-422D-771E7EFA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71B617-5596-A27A-2CED-123AA55A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r>
              <a:rPr lang="en-US" b="1" dirty="0"/>
              <a:t>Areas for Growth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F67E6-C8D1-982F-3383-70AB03C64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3103180"/>
          </a:xfrm>
        </p:spPr>
        <p:txBody>
          <a:bodyPr anchor="t">
            <a:noAutofit/>
          </a:bodyPr>
          <a:lstStyle/>
          <a:p>
            <a:r>
              <a:rPr lang="en-US" dirty="0"/>
              <a:t>⚠️ Anonymous authorship – lacks transparency</a:t>
            </a:r>
            <a:br>
              <a:rPr lang="en-US" dirty="0"/>
            </a:br>
            <a:r>
              <a:rPr lang="en-US" dirty="0"/>
              <a:t>⚠️ Assumes insider knowledge (ICOC-specific)</a:t>
            </a:r>
            <a:br>
              <a:rPr lang="en-US" dirty="0"/>
            </a:br>
            <a:r>
              <a:rPr lang="en-US" dirty="0"/>
              <a:t>⚠️ Misses deeper reflection on past resistance to eldership</a:t>
            </a:r>
          </a:p>
        </p:txBody>
      </p:sp>
    </p:spTree>
    <p:extLst>
      <p:ext uri="{BB962C8B-B14F-4D97-AF65-F5344CB8AC3E}">
        <p14:creationId xmlns:p14="http://schemas.microsoft.com/office/powerpoint/2010/main" val="1620326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95D15E-5DB9-8881-70CD-781E10BA3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9E977C0-C0F8-5476-E4A1-B221BAFEE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CC3F199-08EB-310A-389E-556E08D59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EC3F64BE-321C-82DD-9344-612594B85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5C2EEA04-61A5-D647-D884-7AFF2CF26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BAC78F28-2492-CCCD-FC25-C6E9D665F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87B67C30-1C7C-A22E-EE16-4D9FC5DC6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27271883-29BC-18CE-854A-36F98109D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63AFAE60-D5B6-F855-0C40-E6771FAA4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88C5149-2A24-69B7-36DE-9B711640C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r>
              <a:rPr lang="en-US" b="1" dirty="0"/>
              <a:t>Final Thoughts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E273B-8B86-C7BF-0E01-469A35DB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8"/>
            <a:ext cx="7243603" cy="3260835"/>
          </a:xfrm>
        </p:spPr>
        <p:txBody>
          <a:bodyPr anchor="t">
            <a:noAutofit/>
          </a:bodyPr>
          <a:lstStyle/>
          <a:p>
            <a:r>
              <a:rPr lang="en-US" dirty="0"/>
              <a:t>Great resource for churches </a:t>
            </a:r>
            <a:r>
              <a:rPr lang="en-US" b="1" dirty="0"/>
              <a:t>starting or growing</a:t>
            </a:r>
            <a:r>
              <a:rPr lang="en-US" dirty="0"/>
              <a:t> elderships</a:t>
            </a:r>
          </a:p>
          <a:p>
            <a:pPr lvl="0"/>
            <a:r>
              <a:rPr lang="en-US" dirty="0"/>
              <a:t>Not exhaustive, but </a:t>
            </a:r>
            <a:r>
              <a:rPr lang="en-US" b="1" dirty="0"/>
              <a:t>valuable and practical</a:t>
            </a:r>
            <a:endParaRPr lang="en-US" dirty="0"/>
          </a:p>
          <a:p>
            <a:pPr lvl="0"/>
            <a:r>
              <a:rPr lang="en-US" dirty="0"/>
              <a:t>Best used alongside:</a:t>
            </a:r>
          </a:p>
          <a:p>
            <a:pPr lvl="1"/>
            <a:r>
              <a:rPr lang="en-US" sz="2400" i="1" dirty="0"/>
              <a:t>They Smell Like Sheep</a:t>
            </a:r>
            <a:r>
              <a:rPr lang="en-US" sz="2400" dirty="0"/>
              <a:t> – Lynn Anderson</a:t>
            </a:r>
          </a:p>
          <a:p>
            <a:pPr lvl="1"/>
            <a:r>
              <a:rPr lang="en-US" sz="2400" b="1" i="1" dirty="0">
                <a:solidFill>
                  <a:srgbClr val="FF0000"/>
                </a:solidFill>
              </a:rPr>
              <a:t>Biblical Eldership</a:t>
            </a:r>
            <a:r>
              <a:rPr lang="en-US" sz="2400" b="1" dirty="0">
                <a:solidFill>
                  <a:srgbClr val="FF0000"/>
                </a:solidFill>
              </a:rPr>
              <a:t> – Alexander Strauch</a:t>
            </a:r>
          </a:p>
          <a:p>
            <a:pPr lvl="1"/>
            <a:r>
              <a:rPr lang="en-US" sz="2400" i="1" dirty="0"/>
              <a:t>The Plurality Principle – Dave Harvey</a:t>
            </a:r>
          </a:p>
        </p:txBody>
      </p:sp>
    </p:spTree>
    <p:extLst>
      <p:ext uri="{BB962C8B-B14F-4D97-AF65-F5344CB8AC3E}">
        <p14:creationId xmlns:p14="http://schemas.microsoft.com/office/powerpoint/2010/main" val="1500599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B39D7E-8A1F-EE62-21CA-654480B08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C3A2EF7-CF4C-D66E-A463-6AF6CAFB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1ED8E42-9BB8-0755-B707-EF3820F54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76FDA0CA-DB61-2EDD-9FA3-1A98F52612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739582BC-DB6F-6DE6-C74D-1F649C10E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6A954D07-6F6F-6BD1-3749-A41CCD3CD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77C9BE05-74AD-654C-E18B-20E8F39CAF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2CD261D4-0D42-46B5-9159-AA2602BC1A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EB471528-7854-C777-C0FE-A1CBD780A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876FF92-1F56-2818-1F37-877DC3302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r>
              <a:rPr lang="en-US" b="1" dirty="0"/>
              <a:t>Closing Encouragement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ED50D-286F-9DB2-CDFD-4719AF79B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8"/>
            <a:ext cx="7243603" cy="3260835"/>
          </a:xfrm>
        </p:spPr>
        <p:txBody>
          <a:bodyPr anchor="t">
            <a:noAutofit/>
          </a:bodyPr>
          <a:lstStyle/>
          <a:p>
            <a:r>
              <a:rPr lang="en-US" i="1" dirty="0"/>
              <a:t>“And when the Chief Shepherd appears, you will receive the crown of glory that will never fade away.”</a:t>
            </a:r>
            <a:br>
              <a:rPr lang="en-US" dirty="0"/>
            </a:br>
            <a:r>
              <a:rPr lang="en-US" dirty="0"/>
              <a:t>— 1 Peter 5:4</a:t>
            </a:r>
          </a:p>
          <a:p>
            <a:r>
              <a:rPr lang="en-US" dirty="0"/>
              <a:t>Let’s shepherd God’s flock with humility, conviction, and grace.</a:t>
            </a:r>
          </a:p>
        </p:txBody>
      </p:sp>
    </p:spTree>
    <p:extLst>
      <p:ext uri="{BB962C8B-B14F-4D97-AF65-F5344CB8AC3E}">
        <p14:creationId xmlns:p14="http://schemas.microsoft.com/office/powerpoint/2010/main" val="27571799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CB88E7-1089-7DEA-85EA-B50920A4A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FF7F3FA-D113-2FF5-3AE3-3AABAA2A3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56CD97-B6C4-1FD6-70C1-B1653FBE9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0F5E2E93-FCBE-866F-6978-13FECC1BEC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2781F3D8-F620-8F07-AD87-A0CEE57E10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BB9FD744-C424-E012-FE1B-71BB19EED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FB5D3C37-84F5-AED8-21D1-3900D23FF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B805B97F-6B6A-A060-F648-133D1213D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6A7844D3-8359-4779-B780-9268F86402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D096C759-04CC-4E40-196E-16600FA7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686" y="1797050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sz="6000" dirty="0">
                <a:solidFill>
                  <a:srgbClr val="FF000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52321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9CAC3B1-4879-424D-8F15-206277196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B8492CB-DFBA-4A82-9778-F21493DA3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E34CC1C8-EBDD-4AEA-83E6-B27575B62E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D6B38644-B85D-4211-9526-5B4C2A662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8A8B2820-6B8F-4C19-BFC5-D28EE44E5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773528ED-4D37-4A77-A8CA-86B6221C5E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8A58A902-E944-4399-9A93-A91A6A82B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4EDB1155-2E8E-4FB8-AD42-101FE43832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7492CCE-C435-464E-A19A-D4C606FDB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Theme Scripture:</a:t>
            </a:r>
            <a:br>
              <a:rPr lang="en-US" dirty="0"/>
            </a:br>
            <a:r>
              <a:rPr lang="en-US" dirty="0"/>
              <a:t> 1 Peter 5:2–4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FF4FA-F598-4962-B6AB-31A8BE724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2719193"/>
          </a:xfrm>
        </p:spPr>
        <p:txBody>
          <a:bodyPr anchor="t">
            <a:noAutofit/>
          </a:bodyPr>
          <a:lstStyle/>
          <a:p>
            <a:r>
              <a:rPr lang="en-US" b="1" baseline="30000" dirty="0"/>
              <a:t>2 </a:t>
            </a:r>
            <a:r>
              <a:rPr lang="en-US" dirty="0"/>
              <a:t>Be shepherds of God’s flock that is under your care, watching over them—not because you must, but because you are willing, as God wants you to be; not pursuing dishonest gain, but eager to serve; </a:t>
            </a:r>
            <a:r>
              <a:rPr lang="en-US" b="1" baseline="30000" dirty="0"/>
              <a:t>3 </a:t>
            </a:r>
            <a:r>
              <a:rPr lang="en-US" dirty="0"/>
              <a:t>not lording it over those entrusted to you, but being examples to the flock. </a:t>
            </a:r>
            <a:r>
              <a:rPr lang="en-US" b="1" baseline="30000" dirty="0"/>
              <a:t>4 </a:t>
            </a:r>
            <a:r>
              <a:rPr lang="en-US" dirty="0"/>
              <a:t>And when the Chief Shepherd appears, you will receive the crown of glory that will never fade away.</a:t>
            </a:r>
          </a:p>
        </p:txBody>
      </p:sp>
    </p:spTree>
    <p:extLst>
      <p:ext uri="{BB962C8B-B14F-4D97-AF65-F5344CB8AC3E}">
        <p14:creationId xmlns:p14="http://schemas.microsoft.com/office/powerpoint/2010/main" val="990684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9AECBB-D503-CE74-4D00-D74AF9EB8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6FE9C35-6BE5-693C-C2EF-55AAE319A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7D429E-31CC-0B6C-03E0-5E4781355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51E0B909-8636-93E6-5806-7B221D2001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E0EE250F-7A4F-B5DF-1849-7BE74C2E0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D8B4AD8D-65AC-94D6-9D78-63E89C763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B08A5149-F9D1-8ADF-D9C8-3B63320514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9C49B60D-7ACA-0640-1646-019BB480F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892FBD81-A7ED-D37E-3FE3-A95560D6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3D6FC8-A110-EF76-4E04-C351AD685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r>
              <a:rPr lang="en-US" b="1" dirty="0"/>
              <a:t>Purpose of the Book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65FC0-779E-A04E-8608-B8C1EA44D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82765"/>
            <a:ext cx="7243603" cy="2719193"/>
          </a:xfrm>
        </p:spPr>
        <p:txBody>
          <a:bodyPr anchor="t">
            <a:noAutofit/>
          </a:bodyPr>
          <a:lstStyle/>
          <a:p>
            <a:r>
              <a:rPr lang="en-US" b="1" dirty="0"/>
              <a:t>Fortify the Flock</a:t>
            </a:r>
            <a:r>
              <a:rPr lang="en-US" dirty="0"/>
              <a:t> - Strengthen spiritual health and unity</a:t>
            </a:r>
          </a:p>
          <a:p>
            <a:r>
              <a:rPr lang="en-US" b="1" dirty="0"/>
              <a:t>Build Effective Elders &amp; Elderships</a:t>
            </a:r>
            <a:r>
              <a:rPr lang="en-US" dirty="0"/>
              <a:t> – Train and establish strong leadership</a:t>
            </a:r>
          </a:p>
          <a:p>
            <a:r>
              <a:rPr lang="en-US" dirty="0"/>
              <a:t>Rooted in </a:t>
            </a:r>
            <a:r>
              <a:rPr lang="en-US" b="1" dirty="0"/>
              <a:t>Scripture</a:t>
            </a:r>
            <a:r>
              <a:rPr lang="en-US" dirty="0"/>
              <a:t>, aiming for </a:t>
            </a:r>
            <a:r>
              <a:rPr lang="en-US" b="1" dirty="0"/>
              <a:t>unity</a:t>
            </a:r>
            <a:r>
              <a:rPr lang="en-US" dirty="0"/>
              <a:t> and </a:t>
            </a:r>
            <a:r>
              <a:rPr lang="en-US" b="1" dirty="0"/>
              <a:t>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7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E128BC-1D3A-2C4F-048E-11A873C83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A85DC2D-6F9C-6217-5A77-491BB9A56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F60B67D-60F2-8E52-5CE9-17CAEF663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E52F40A0-3FCB-009E-10E3-20FEBD39E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03EE80BE-E5F8-C505-A024-983C5CD551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7F9AEE17-C240-FADB-C7F2-16F256B1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D3E9621C-E197-DE08-B136-49F11E2C9E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CF4EED8B-CADB-CE79-9574-202B7DFD34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65456147-EA5D-FFEF-0791-1707CF7E6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52B028-C4C4-7163-F497-4B92D383D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r>
              <a:rPr lang="en-US" b="1" dirty="0"/>
              <a:t>Book Structure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3FE3-41A1-3C9C-8679-24B803523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2719193"/>
          </a:xfrm>
        </p:spPr>
        <p:txBody>
          <a:bodyPr anchor="t">
            <a:noAutofit/>
          </a:bodyPr>
          <a:lstStyle/>
          <a:p>
            <a:r>
              <a:rPr lang="en-US" b="1" dirty="0"/>
              <a:t>4 Main Sections:</a:t>
            </a:r>
            <a:endParaRPr lang="en-US" dirty="0"/>
          </a:p>
          <a:p>
            <a:pPr lvl="1"/>
            <a:r>
              <a:rPr lang="en-US" sz="2400" dirty="0"/>
              <a:t>The Desire to Be an Elder</a:t>
            </a:r>
          </a:p>
          <a:p>
            <a:pPr lvl="1"/>
            <a:r>
              <a:rPr lang="en-US" sz="2400" dirty="0"/>
              <a:t>Building an Eldership</a:t>
            </a:r>
          </a:p>
          <a:p>
            <a:pPr lvl="1"/>
            <a:r>
              <a:rPr lang="en-US" sz="2400" dirty="0"/>
              <a:t>Disputable Matters</a:t>
            </a:r>
          </a:p>
          <a:p>
            <a:pPr lvl="1"/>
            <a:r>
              <a:rPr lang="en-US" sz="2400" dirty="0"/>
              <a:t>Practical Tools &amp; Training Plans</a:t>
            </a:r>
          </a:p>
        </p:txBody>
      </p:sp>
    </p:spTree>
    <p:extLst>
      <p:ext uri="{BB962C8B-B14F-4D97-AF65-F5344CB8AC3E}">
        <p14:creationId xmlns:p14="http://schemas.microsoft.com/office/powerpoint/2010/main" val="2233076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AF3A21-9E9C-635D-824C-6A724AD2F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E9091CD-DAF4-2CEB-8134-B40244AE4A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0D031C4-A244-4924-475C-B557CCD55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A37C8137-3EC5-0A93-ED43-5C466A678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2BC2CCEE-9580-EF9A-4F2A-9618CBC96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F08B136A-A64F-234F-9C80-981C17631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30D48A0B-F48E-69F1-7F32-F9AD3D9081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AD73E3BF-6371-9101-9CBC-8933B36738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95C31912-777B-8FEE-A2A9-1A11B0EFE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6EF3CC4-417D-23FF-2D15-0E94F057D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234755"/>
            <a:ext cx="8837005" cy="1752599"/>
          </a:xfrm>
        </p:spPr>
        <p:txBody>
          <a:bodyPr>
            <a:normAutofit/>
          </a:bodyPr>
          <a:lstStyle/>
          <a:p>
            <a:r>
              <a:rPr lang="en-US" b="1" dirty="0"/>
              <a:t>Book Structure: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A30B-AD1F-CCBA-B23F-09BACA470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845" y="1608983"/>
            <a:ext cx="8375042" cy="4523804"/>
          </a:xfrm>
        </p:spPr>
        <p:txBody>
          <a:bodyPr anchor="t">
            <a:noAutofit/>
          </a:bodyPr>
          <a:lstStyle/>
          <a:p>
            <a:r>
              <a:rPr lang="en-US" b="1" dirty="0"/>
              <a:t>The Desire to Be an Elder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Starting from the Heart: Shepherding(John 10:3-16)</a:t>
            </a:r>
          </a:p>
          <a:p>
            <a:pPr lvl="1"/>
            <a:r>
              <a:rPr lang="en-US" sz="2400" dirty="0"/>
              <a:t>Because You Are Willing</a:t>
            </a:r>
          </a:p>
          <a:p>
            <a:pPr lvl="1"/>
            <a:r>
              <a:rPr lang="en-US" sz="2400" dirty="0"/>
              <a:t>Qualities and Qualifications of an Elder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Chemistry is Key(1 Corinthians 5:6)</a:t>
            </a:r>
          </a:p>
          <a:p>
            <a:pPr lvl="1"/>
            <a:r>
              <a:rPr lang="en-US" sz="2400" dirty="0"/>
              <a:t>Expectations of an Elder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The Role of an Elder’s wife (Titus 2:3-5, Prov 31:10-31)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The Importance of Family(Eph. 4:9-12, 5:22-33)</a:t>
            </a:r>
          </a:p>
          <a:p>
            <a:pPr lvl="1"/>
            <a:r>
              <a:rPr lang="en-US" sz="2400" dirty="0"/>
              <a:t>Keeping Watch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Elders as Peace Makers(Matt. 5:9, Eph 4:1-3)</a:t>
            </a:r>
          </a:p>
        </p:txBody>
      </p:sp>
    </p:spTree>
    <p:extLst>
      <p:ext uri="{BB962C8B-B14F-4D97-AF65-F5344CB8AC3E}">
        <p14:creationId xmlns:p14="http://schemas.microsoft.com/office/powerpoint/2010/main" val="338132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B04DD8-A870-2995-F912-7D865CE3C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1717638-31DB-D12C-7E82-9DEA1D4A34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B8D1B57-BAD6-4622-5C75-3332E0524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057BA290-AF75-DFD3-90AC-E94AE3A8F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AABAFF7E-9522-17F2-E30E-978C959E2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F9305EBA-73B8-90F9-28D3-E52D7D81A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9AC199EA-20AA-87E8-AB53-5A6FCE46C2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373A0DEA-06AE-B4C7-5CC2-00CB18E12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3B099F5C-59B7-1FD5-653B-771440A6D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BF4E616-A40D-6004-A801-A6CF71287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234755"/>
            <a:ext cx="8837005" cy="1752599"/>
          </a:xfrm>
        </p:spPr>
        <p:txBody>
          <a:bodyPr>
            <a:normAutofit/>
          </a:bodyPr>
          <a:lstStyle/>
          <a:p>
            <a:r>
              <a:rPr lang="en-US" b="1" dirty="0"/>
              <a:t>Book Structure: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49C58-8016-F240-0BF1-D67210E8B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429" y="1719341"/>
            <a:ext cx="7243603" cy="4523804"/>
          </a:xfrm>
        </p:spPr>
        <p:txBody>
          <a:bodyPr anchor="t">
            <a:noAutofit/>
          </a:bodyPr>
          <a:lstStyle/>
          <a:p>
            <a:r>
              <a:rPr lang="en-US" b="1" dirty="0"/>
              <a:t>Building an Eldership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The Role of the Evangelist(Titus 1:5)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Working with Church Boards(1 Tim. 5:17)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Team Leadership(Eph 4:1-16)</a:t>
            </a:r>
          </a:p>
          <a:p>
            <a:pPr lvl="1"/>
            <a:r>
              <a:rPr lang="en-US" sz="2400" dirty="0"/>
              <a:t>Practical Training for Elders</a:t>
            </a:r>
          </a:p>
          <a:p>
            <a:pPr lvl="1"/>
            <a:r>
              <a:rPr lang="en-US" sz="2400" dirty="0"/>
              <a:t>The Cases for Consensus</a:t>
            </a:r>
          </a:p>
          <a:p>
            <a:pPr lvl="1"/>
            <a:r>
              <a:rPr lang="en-US" sz="2400" dirty="0"/>
              <a:t>The Search for Future Elders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Getting the Congregation Ready</a:t>
            </a:r>
          </a:p>
          <a:p>
            <a:pPr lvl="1"/>
            <a:r>
              <a:rPr lang="en-US" sz="2400" dirty="0"/>
              <a:t>Preparing for the Appointment</a:t>
            </a:r>
          </a:p>
        </p:txBody>
      </p:sp>
    </p:spTree>
    <p:extLst>
      <p:ext uri="{BB962C8B-B14F-4D97-AF65-F5344CB8AC3E}">
        <p14:creationId xmlns:p14="http://schemas.microsoft.com/office/powerpoint/2010/main" val="2622389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58A420-5F33-F262-8ACD-9E11378415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7CDAA54-4EE7-5DB6-82D8-2E14C8E77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0D475B8-4D47-20B0-FD3D-9EA89D882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C81773F9-0885-9E37-DAB5-65AA65999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2678DCD1-AB1C-582B-A9D9-0E8811A73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E770875F-DBBF-7575-7644-1A1031571A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7542300E-BD1A-C8B5-8AB7-D83D8150EE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80176F61-908F-67E0-1A7D-6FC538ED97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8B6C8B5C-562D-A417-7297-A6B4AAED77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2DE1052-9B1F-7CAE-0CED-1FAF3E5D2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r>
              <a:rPr lang="en-US" b="1" dirty="0"/>
              <a:t>Rich Scriptural Foundation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29DC2-5837-504B-7D01-D8CCF6BE3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2719193"/>
          </a:xfrm>
        </p:spPr>
        <p:txBody>
          <a:bodyPr anchor="t">
            <a:noAutofit/>
          </a:bodyPr>
          <a:lstStyle/>
          <a:p>
            <a:pPr lvl="0"/>
            <a:r>
              <a:rPr lang="en-US" dirty="0"/>
              <a:t>Scriptures used throughout:</a:t>
            </a:r>
          </a:p>
          <a:p>
            <a:pPr lvl="1"/>
            <a:r>
              <a:rPr lang="en-US" sz="2400" b="1" dirty="0"/>
              <a:t>Qualifications</a:t>
            </a:r>
            <a:r>
              <a:rPr lang="en-US" sz="2400" dirty="0"/>
              <a:t> – 1 Timothy 3, Titus 1</a:t>
            </a:r>
          </a:p>
          <a:p>
            <a:pPr lvl="1"/>
            <a:r>
              <a:rPr lang="en-US" sz="2400" b="1" dirty="0"/>
              <a:t>Responsibilities</a:t>
            </a:r>
            <a:r>
              <a:rPr lang="en-US" sz="2400" dirty="0"/>
              <a:t> – Acts 20, Hebrews 13</a:t>
            </a:r>
          </a:p>
          <a:p>
            <a:pPr lvl="0"/>
            <a:r>
              <a:rPr lang="en-US" dirty="0"/>
              <a:t>Congregational role and elder authority clarified</a:t>
            </a:r>
          </a:p>
          <a:p>
            <a:pPr lvl="0"/>
            <a:r>
              <a:rPr lang="en-US" dirty="0"/>
              <a:t>Local churches apply as best fits their context</a:t>
            </a:r>
          </a:p>
        </p:txBody>
      </p:sp>
    </p:spTree>
    <p:extLst>
      <p:ext uri="{BB962C8B-B14F-4D97-AF65-F5344CB8AC3E}">
        <p14:creationId xmlns:p14="http://schemas.microsoft.com/office/powerpoint/2010/main" val="1394301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34CFCB-FCD2-70E5-DE2F-D39A2C1F4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29269C4-CC53-973D-5CE1-A7D74BD3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590FFE6-FCD1-E540-3483-E224442B04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639AE016-7D58-C110-117B-605D9993E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FBE97870-9AA0-9F40-ACB9-3EEA1A044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BA9225F0-45CC-BCD9-EB49-E22AB528A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9C32862C-CD9D-ACA3-081A-778898A0D6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6D0D0170-295C-3B37-05E1-2E0E69142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5BBCD18B-4D7A-9F78-69DF-F5814C0A8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3F36337-D0C5-234B-5E10-089E4C1A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Commentary &amp;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63765-CC4E-78A5-41CB-135277940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2719193"/>
          </a:xfrm>
        </p:spPr>
        <p:txBody>
          <a:bodyPr anchor="t">
            <a:noAutofit/>
          </a:bodyPr>
          <a:lstStyle/>
          <a:p>
            <a:pPr lvl="0"/>
            <a:r>
              <a:rPr lang="en-US" dirty="0"/>
              <a:t>Offers:</a:t>
            </a:r>
          </a:p>
          <a:p>
            <a:pPr lvl="1"/>
            <a:r>
              <a:rPr lang="en-US" sz="2400" dirty="0"/>
              <a:t>Relatable stories</a:t>
            </a:r>
          </a:p>
          <a:p>
            <a:pPr lvl="1"/>
            <a:r>
              <a:rPr lang="en-US" sz="2400" dirty="0"/>
              <a:t>Lessons from ICOC churches</a:t>
            </a:r>
          </a:p>
          <a:p>
            <a:pPr lvl="1"/>
            <a:r>
              <a:rPr lang="en-US" sz="2400" dirty="0"/>
              <a:t>Clear, faithful application of Scripture</a:t>
            </a:r>
          </a:p>
          <a:p>
            <a:pPr lvl="0"/>
            <a:r>
              <a:rPr lang="en-US" dirty="0"/>
              <a:t>Avoids redefining biblical authority</a:t>
            </a:r>
          </a:p>
        </p:txBody>
      </p:sp>
    </p:spTree>
    <p:extLst>
      <p:ext uri="{BB962C8B-B14F-4D97-AF65-F5344CB8AC3E}">
        <p14:creationId xmlns:p14="http://schemas.microsoft.com/office/powerpoint/2010/main" val="379583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DC3749-9902-ECFE-4134-1B5D64948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7466965-7EFC-BAB0-81FC-1B4B2E3DD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4ABE398-6285-9FAB-8FCE-5F2904E4D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0"/>
            <a:ext cx="5014912" cy="6862763"/>
            <a:chOff x="2928938" y="-4763"/>
            <a:chExt cx="5014912" cy="6862763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C59A0F41-6E8E-77FF-9236-9EE7ECD4B7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82715F21-EF1D-684F-8A15-03C7AB6BC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8E393D07-42AB-0691-C339-12E069E32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BA5790DB-0DF8-131E-6011-6A7A84DAF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78BC3B54-6756-3647-0DB4-1DD3AB1B17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52DBFAE6-C93E-45AF-67F2-E43515325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44C34A3-2662-D275-ADD0-498D99C60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191" y="685800"/>
            <a:ext cx="7411825" cy="175259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Practical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9AD8A-96D4-2BD4-BBD9-ED245DF27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190" y="2666999"/>
            <a:ext cx="7243603" cy="3103180"/>
          </a:xfrm>
        </p:spPr>
        <p:txBody>
          <a:bodyPr anchor="t">
            <a:noAutofit/>
          </a:bodyPr>
          <a:lstStyle/>
          <a:p>
            <a:pPr lvl="0"/>
            <a:r>
              <a:rPr lang="en-US" dirty="0"/>
              <a:t>Training tools:</a:t>
            </a:r>
          </a:p>
          <a:p>
            <a:pPr lvl="1"/>
            <a:r>
              <a:rPr lang="en-US" sz="2400" dirty="0"/>
              <a:t>Topics, plans, and samples</a:t>
            </a:r>
          </a:p>
          <a:p>
            <a:pPr lvl="0"/>
            <a:r>
              <a:rPr lang="en-US" dirty="0"/>
              <a:t>Emphasizes:</a:t>
            </a:r>
          </a:p>
          <a:p>
            <a:pPr lvl="1"/>
            <a:r>
              <a:rPr lang="en-US" sz="2400" dirty="0"/>
              <a:t>Unity in Spirit</a:t>
            </a:r>
          </a:p>
          <a:p>
            <a:pPr lvl="1"/>
            <a:r>
              <a:rPr lang="en-US" sz="2400" dirty="0"/>
              <a:t>Local autonomy</a:t>
            </a:r>
          </a:p>
          <a:p>
            <a:pPr lvl="0"/>
            <a:r>
              <a:rPr lang="en-US" dirty="0"/>
              <a:t>Collaboration among congregations</a:t>
            </a:r>
          </a:p>
        </p:txBody>
      </p:sp>
    </p:spTree>
    <p:extLst>
      <p:ext uri="{BB962C8B-B14F-4D97-AF65-F5344CB8AC3E}">
        <p14:creationId xmlns:p14="http://schemas.microsoft.com/office/powerpoint/2010/main" val="41515105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023227-530E-4024-91EF-312A851A758C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3315AA3-EAE3-44ED-8368-BAC2FFFB48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7C19A7-3107-4CB2-BD0D-F7C79BE028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 design</Template>
  <TotalTime>168</TotalTime>
  <Words>525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Parallax</vt:lpstr>
      <vt:lpstr>Fortifying the Flock Building Effective Elders &amp; Elderships</vt:lpstr>
      <vt:lpstr>Theme Scripture:  1 Peter 5:2–4 </vt:lpstr>
      <vt:lpstr>Purpose of the Book </vt:lpstr>
      <vt:lpstr>Book Structure </vt:lpstr>
      <vt:lpstr>Book Structure:</vt:lpstr>
      <vt:lpstr>Book Structure:</vt:lpstr>
      <vt:lpstr>Rich Scriptural Foundation</vt:lpstr>
      <vt:lpstr>Commentary &amp; Examples</vt:lpstr>
      <vt:lpstr>Practical Application</vt:lpstr>
      <vt:lpstr>Disputable Matters</vt:lpstr>
      <vt:lpstr>Strengths of the Book</vt:lpstr>
      <vt:lpstr>Areas for Growth</vt:lpstr>
      <vt:lpstr>Final Thoughts</vt:lpstr>
      <vt:lpstr>Closing Encouragement</vt:lpstr>
      <vt:lpstr>THANK YOU! 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Dwight Keeve</dc:creator>
  <cp:lastModifiedBy>Dwight Keeve</cp:lastModifiedBy>
  <cp:revision>2</cp:revision>
  <dcterms:created xsi:type="dcterms:W3CDTF">2025-06-04T10:11:24Z</dcterms:created>
  <dcterms:modified xsi:type="dcterms:W3CDTF">2025-06-04T13:00:12Z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