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7"/>
  </p:normalViewPr>
  <p:slideViewPr>
    <p:cSldViewPr snapToGrid="0">
      <p:cViewPr varScale="1">
        <p:scale>
          <a:sx n="101" d="100"/>
          <a:sy n="101" d="100"/>
        </p:scale>
        <p:origin x="55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1143000" y="685800"/>
            <a:ext cx="4572000" cy="3429000"/>
          </a:xfrm>
          <a:prstGeom prst="rect">
            <a:avLst/>
          </a:prstGeom>
        </p:spPr>
        <p:txBody>
          <a:bodyPr/>
          <a:lstStyle/>
          <a:p>
            <a:endParaRPr/>
          </a:p>
        </p:txBody>
      </p:sp>
      <p:sp>
        <p:nvSpPr>
          <p:cNvPr id="125" name="Shape 12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t>I have 25 years involvement in serving ministries of many sizes, in different capacities. Over the last 13 years I’ve consulted on 25 occasions, ranging from a a few weeks to six months, among churches, charities, and schools. My approach has involved numerous interviews and surveys purposed to get the longer history and the recent situation.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92" name="Title Text"/>
          <p:cNvSpPr txBox="1">
            <a:spLocks noGrp="1"/>
          </p:cNvSpPr>
          <p:nvPr>
            <p:ph type="title"/>
          </p:nvPr>
        </p:nvSpPr>
        <p:spPr>
          <a:xfrm>
            <a:off x="844550" y="476250"/>
            <a:ext cx="10502900" cy="1143000"/>
          </a:xfrm>
          <a:prstGeom prst="rect">
            <a:avLst/>
          </a:prstGeom>
        </p:spPr>
        <p:txBody>
          <a:bodyPr lIns="25400" tIns="25400" rIns="25400" bIns="25400"/>
          <a:lstStyle>
            <a:lvl1pPr algn="ctr" defTabSz="412750">
              <a:lnSpc>
                <a:spcPct val="100000"/>
              </a:lnSpc>
              <a:defRPr sz="5600">
                <a:latin typeface="Helvetica Light"/>
                <a:ea typeface="Helvetica Light"/>
                <a:cs typeface="Helvetica Light"/>
                <a:sym typeface="Helvetica Light"/>
              </a:defRPr>
            </a:lvl1pPr>
          </a:lstStyle>
          <a:p>
            <a:r>
              <a:t>Title Text</a:t>
            </a:r>
          </a:p>
        </p:txBody>
      </p:sp>
      <p:sp>
        <p:nvSpPr>
          <p:cNvPr id="93" name="Body Level One…"/>
          <p:cNvSpPr txBox="1">
            <a:spLocks noGrp="1"/>
          </p:cNvSpPr>
          <p:nvPr>
            <p:ph type="body" idx="1"/>
          </p:nvPr>
        </p:nvSpPr>
        <p:spPr>
          <a:xfrm>
            <a:off x="844550" y="1619250"/>
            <a:ext cx="10502900" cy="4603750"/>
          </a:xfrm>
          <a:prstGeom prst="rect">
            <a:avLst/>
          </a:prstGeom>
        </p:spPr>
        <p:txBody>
          <a:bodyPr lIns="25400" tIns="25400" rIns="25400" bIns="25400" anchor="ctr"/>
          <a:lstStyle>
            <a:lvl1pPr marL="317500" indent="-317500" defTabSz="412750">
              <a:lnSpc>
                <a:spcPct val="100000"/>
              </a:lnSpc>
              <a:spcBef>
                <a:spcPts val="2900"/>
              </a:spcBef>
              <a:buSzPct val="75000"/>
              <a:buFontTx/>
              <a:defRPr sz="2600">
                <a:latin typeface="Helvetica Light"/>
                <a:ea typeface="Helvetica Light"/>
                <a:cs typeface="Helvetica Light"/>
                <a:sym typeface="Helvetica Light"/>
              </a:defRPr>
            </a:lvl1pPr>
            <a:lvl2pPr marL="952500" indent="-317500" defTabSz="412750">
              <a:lnSpc>
                <a:spcPct val="100000"/>
              </a:lnSpc>
              <a:spcBef>
                <a:spcPts val="2900"/>
              </a:spcBef>
              <a:buSzPct val="75000"/>
              <a:buFontTx/>
              <a:defRPr sz="2600">
                <a:latin typeface="Helvetica Light"/>
                <a:ea typeface="Helvetica Light"/>
                <a:cs typeface="Helvetica Light"/>
                <a:sym typeface="Helvetica Light"/>
              </a:defRPr>
            </a:lvl2pPr>
            <a:lvl3pPr marL="1587500" indent="-317500" defTabSz="412750">
              <a:lnSpc>
                <a:spcPct val="100000"/>
              </a:lnSpc>
              <a:spcBef>
                <a:spcPts val="2900"/>
              </a:spcBef>
              <a:buSzPct val="75000"/>
              <a:buFontTx/>
              <a:defRPr sz="2600">
                <a:latin typeface="Helvetica Light"/>
                <a:ea typeface="Helvetica Light"/>
                <a:cs typeface="Helvetica Light"/>
                <a:sym typeface="Helvetica Light"/>
              </a:defRPr>
            </a:lvl3pPr>
            <a:lvl4pPr marL="2222500" indent="-317500" defTabSz="412750">
              <a:lnSpc>
                <a:spcPct val="100000"/>
              </a:lnSpc>
              <a:spcBef>
                <a:spcPts val="2900"/>
              </a:spcBef>
              <a:buSzPct val="75000"/>
              <a:buFontTx/>
              <a:defRPr sz="2600">
                <a:latin typeface="Helvetica Light"/>
                <a:ea typeface="Helvetica Light"/>
                <a:cs typeface="Helvetica Light"/>
                <a:sym typeface="Helvetica Light"/>
              </a:defRPr>
            </a:lvl4pPr>
            <a:lvl5pPr marL="2857500" indent="-317500" defTabSz="412750">
              <a:lnSpc>
                <a:spcPct val="100000"/>
              </a:lnSpc>
              <a:spcBef>
                <a:spcPts val="2900"/>
              </a:spcBef>
              <a:buSzPct val="75000"/>
              <a:buFontTx/>
              <a:defRPr sz="2600">
                <a:latin typeface="Helvetica Light"/>
                <a:ea typeface="Helvetica Light"/>
                <a:cs typeface="Helvetica Light"/>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xfrm>
            <a:off x="5976340" y="6540500"/>
            <a:ext cx="232970" cy="228600"/>
          </a:xfrm>
          <a:prstGeom prst="rect">
            <a:avLst/>
          </a:prstGeom>
        </p:spPr>
        <p:txBody>
          <a:bodyPr lIns="25400" tIns="25400" rIns="25400" bIns="25400" anchor="t"/>
          <a:lstStyle>
            <a:lvl1pPr algn="ctr" defTabSz="412750">
              <a:defRPr>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889000" y="2266950"/>
            <a:ext cx="10414000" cy="2324100"/>
          </a:xfrm>
          <a:prstGeom prst="rect">
            <a:avLst/>
          </a:prstGeom>
        </p:spPr>
        <p:txBody>
          <a:bodyPr lIns="25400" tIns="25400" rIns="25400" bIns="25400"/>
          <a:lstStyle>
            <a:lvl1pPr algn="ctr" defTabSz="412750">
              <a:lnSpc>
                <a:spcPct val="100000"/>
              </a:lnSpc>
              <a:defRPr sz="5600">
                <a:latin typeface="Helvetica Light"/>
                <a:ea typeface="Helvetica Light"/>
                <a:cs typeface="Helvetica Light"/>
                <a:sym typeface="Helvetica Light"/>
              </a:defRPr>
            </a:lvl1pPr>
          </a:lstStyle>
          <a:p>
            <a:r>
              <a:t>Title Text</a:t>
            </a:r>
          </a:p>
        </p:txBody>
      </p:sp>
      <p:sp>
        <p:nvSpPr>
          <p:cNvPr id="102" name="Slide Number"/>
          <p:cNvSpPr txBox="1">
            <a:spLocks noGrp="1"/>
          </p:cNvSpPr>
          <p:nvPr>
            <p:ph type="sldNum" sz="quarter" idx="2"/>
          </p:nvPr>
        </p:nvSpPr>
        <p:spPr>
          <a:xfrm>
            <a:off x="5976340" y="6540500"/>
            <a:ext cx="232970" cy="228600"/>
          </a:xfrm>
          <a:prstGeom prst="rect">
            <a:avLst/>
          </a:prstGeom>
        </p:spPr>
        <p:txBody>
          <a:bodyPr lIns="25400" tIns="25400" rIns="25400" bIns="25400" anchor="t"/>
          <a:lstStyle>
            <a:lvl1pPr algn="ctr" defTabSz="412750">
              <a:defRPr>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09" name="Title Text"/>
          <p:cNvSpPr txBox="1">
            <a:spLocks noGrp="1"/>
          </p:cNvSpPr>
          <p:nvPr>
            <p:ph type="title"/>
          </p:nvPr>
        </p:nvSpPr>
        <p:spPr>
          <a:xfrm>
            <a:off x="3169294" y="991195"/>
            <a:ext cx="5853412" cy="1138536"/>
          </a:xfrm>
          <a:prstGeom prst="rect">
            <a:avLst/>
          </a:prstGeom>
        </p:spPr>
        <p:txBody>
          <a:bodyPr lIns="26789" tIns="26789" rIns="26789" bIns="26789"/>
          <a:lstStyle>
            <a:lvl1pPr algn="ctr" defTabSz="410765">
              <a:lnSpc>
                <a:spcPct val="100000"/>
              </a:lnSpc>
              <a:defRPr sz="5400">
                <a:latin typeface="Helvetica Neue Medium"/>
                <a:ea typeface="Helvetica Neue Medium"/>
                <a:cs typeface="Helvetica Neue Medium"/>
                <a:sym typeface="Helvetica Neue Medium"/>
              </a:defRPr>
            </a:lvl1pPr>
          </a:lstStyle>
          <a:p>
            <a:r>
              <a:t>Title Text</a:t>
            </a:r>
          </a:p>
        </p:txBody>
      </p:sp>
      <p:sp>
        <p:nvSpPr>
          <p:cNvPr id="110" name="Body Level One…"/>
          <p:cNvSpPr txBox="1">
            <a:spLocks noGrp="1"/>
          </p:cNvSpPr>
          <p:nvPr>
            <p:ph type="body" sz="half" idx="1"/>
          </p:nvPr>
        </p:nvSpPr>
        <p:spPr>
          <a:xfrm>
            <a:off x="3169294" y="2223492"/>
            <a:ext cx="5853412" cy="3315148"/>
          </a:xfrm>
          <a:prstGeom prst="rect">
            <a:avLst/>
          </a:prstGeom>
        </p:spPr>
        <p:txBody>
          <a:bodyPr lIns="26789" tIns="26789" rIns="26789" bIns="26789" anchor="ctr"/>
          <a:lstStyle>
            <a:lvl1pPr marL="277812" indent="-277812" defTabSz="410765">
              <a:lnSpc>
                <a:spcPct val="100000"/>
              </a:lnSpc>
              <a:spcBef>
                <a:spcPts val="2900"/>
              </a:spcBef>
              <a:buSzPct val="145000"/>
              <a:buFontTx/>
              <a:defRPr sz="2000">
                <a:latin typeface="Helvetica Neue"/>
                <a:ea typeface="Helvetica Neue"/>
                <a:cs typeface="Helvetica Neue"/>
                <a:sym typeface="Helvetica Neue"/>
              </a:defRPr>
            </a:lvl1pPr>
            <a:lvl2pPr marL="722312" indent="-277812" defTabSz="410765">
              <a:lnSpc>
                <a:spcPct val="100000"/>
              </a:lnSpc>
              <a:spcBef>
                <a:spcPts val="2900"/>
              </a:spcBef>
              <a:buSzPct val="145000"/>
              <a:buFontTx/>
              <a:defRPr sz="2000">
                <a:latin typeface="Helvetica Neue"/>
                <a:ea typeface="Helvetica Neue"/>
                <a:cs typeface="Helvetica Neue"/>
                <a:sym typeface="Helvetica Neue"/>
              </a:defRPr>
            </a:lvl2pPr>
            <a:lvl3pPr marL="1166812" indent="-277812" defTabSz="410765">
              <a:lnSpc>
                <a:spcPct val="100000"/>
              </a:lnSpc>
              <a:spcBef>
                <a:spcPts val="2900"/>
              </a:spcBef>
              <a:buSzPct val="145000"/>
              <a:buFontTx/>
              <a:defRPr sz="2000">
                <a:latin typeface="Helvetica Neue"/>
                <a:ea typeface="Helvetica Neue"/>
                <a:cs typeface="Helvetica Neue"/>
                <a:sym typeface="Helvetica Neue"/>
              </a:defRPr>
            </a:lvl3pPr>
            <a:lvl4pPr marL="1611312" indent="-277812" defTabSz="410765">
              <a:lnSpc>
                <a:spcPct val="100000"/>
              </a:lnSpc>
              <a:spcBef>
                <a:spcPts val="2900"/>
              </a:spcBef>
              <a:buSzPct val="145000"/>
              <a:buFontTx/>
              <a:defRPr sz="2000">
                <a:latin typeface="Helvetica Neue"/>
                <a:ea typeface="Helvetica Neue"/>
                <a:cs typeface="Helvetica Neue"/>
                <a:sym typeface="Helvetica Neue"/>
              </a:defRPr>
            </a:lvl4pPr>
            <a:lvl5pPr marL="2055812" indent="-277812" defTabSz="410765">
              <a:lnSpc>
                <a:spcPct val="100000"/>
              </a:lnSpc>
              <a:spcBef>
                <a:spcPts val="2900"/>
              </a:spcBef>
              <a:buSzPct val="145000"/>
              <a:buFontTx/>
              <a:defRPr sz="2000">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11" name="Slide Number"/>
          <p:cNvSpPr txBox="1">
            <a:spLocks noGrp="1"/>
          </p:cNvSpPr>
          <p:nvPr>
            <p:ph type="sldNum" sz="quarter" idx="2"/>
          </p:nvPr>
        </p:nvSpPr>
        <p:spPr>
          <a:xfrm>
            <a:off x="5997524" y="5759648"/>
            <a:ext cx="193380" cy="189964"/>
          </a:xfrm>
          <a:prstGeom prst="rect">
            <a:avLst/>
          </a:prstGeom>
        </p:spPr>
        <p:txBody>
          <a:bodyPr lIns="26789" tIns="26789" rIns="26789" bIns="26789" anchor="t"/>
          <a:lstStyle>
            <a:lvl1pPr algn="ctr" defTabSz="410765">
              <a:defRPr sz="90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8" name="Slide Number"/>
          <p:cNvSpPr txBox="1">
            <a:spLocks noGrp="1"/>
          </p:cNvSpPr>
          <p:nvPr>
            <p:ph type="sldNum" sz="quarter" idx="2"/>
          </p:nvPr>
        </p:nvSpPr>
        <p:spPr>
          <a:xfrm>
            <a:off x="10374015" y="6527601"/>
            <a:ext cx="127001" cy="127001"/>
          </a:xfrm>
          <a:prstGeom prst="rect">
            <a:avLst/>
          </a:prstGeom>
          <a:effectLst>
            <a:outerShdw blurRad="12700" dist="12700" dir="2700000" rotWithShape="0">
              <a:srgbClr val="FFFFFF"/>
            </a:outerShdw>
          </a:effectLst>
        </p:spPr>
        <p:txBody>
          <a:bodyPr lIns="0" tIns="0" rIns="0" bIns="0" anchor="t"/>
          <a:lstStyle>
            <a:lvl1pPr defTabSz="428625">
              <a:defRPr sz="600">
                <a:solidFill>
                  <a:srgbClr val="797767"/>
                </a:solidFill>
                <a:latin typeface="American Typewriter"/>
                <a:ea typeface="American Typewriter"/>
                <a:cs typeface="American Typewriter"/>
                <a:sym typeface="American Typewriter"/>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jpeg"/></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31.png"/></Relationships>
</file>

<file path=ppt/slides/_rels/slide5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Shepherding.jpeg" descr="Shepherding.jpeg"/>
          <p:cNvPicPr>
            <a:picLocks noChangeAspect="1"/>
          </p:cNvPicPr>
          <p:nvPr/>
        </p:nvPicPr>
        <p:blipFill>
          <a:blip r:embed="rId2"/>
          <a:stretch>
            <a:fillRect/>
          </a:stretch>
        </p:blipFill>
        <p:spPr>
          <a:xfrm>
            <a:off x="-228600" y="-795833"/>
            <a:ext cx="12649200" cy="8449666"/>
          </a:xfrm>
          <a:prstGeom prst="rect">
            <a:avLst/>
          </a:prstGeom>
          <a:ln w="12700">
            <a:miter lim="400000"/>
          </a:ln>
        </p:spPr>
      </p:pic>
      <p:sp>
        <p:nvSpPr>
          <p:cNvPr id="128" name="Charlotte Church"/>
          <p:cNvSpPr txBox="1"/>
          <p:nvPr/>
        </p:nvSpPr>
        <p:spPr>
          <a:xfrm>
            <a:off x="143093" y="6335856"/>
            <a:ext cx="2899331" cy="4970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3200">
                <a:solidFill>
                  <a:srgbClr val="FFFFFF"/>
                </a:solidFill>
              </a:defRPr>
            </a:lvl1pPr>
          </a:lstStyle>
          <a:p>
            <a:r>
              <a:t>Charlotte Church</a:t>
            </a:r>
          </a:p>
        </p:txBody>
      </p:sp>
      <p:sp>
        <p:nvSpPr>
          <p:cNvPr id="129" name="Developing Elderships…"/>
          <p:cNvSpPr txBox="1"/>
          <p:nvPr/>
        </p:nvSpPr>
        <p:spPr>
          <a:xfrm>
            <a:off x="5653967" y="443056"/>
            <a:ext cx="5800951" cy="24937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4100" b="1">
                <a:solidFill>
                  <a:srgbClr val="FFFFFF"/>
                </a:solidFill>
                <a:latin typeface="Helvetica Neue"/>
                <a:ea typeface="Helvetica Neue"/>
                <a:cs typeface="Helvetica Neue"/>
                <a:sym typeface="Helvetica Neue"/>
              </a:defRPr>
            </a:pPr>
            <a:r>
              <a:t>Developing Elderships</a:t>
            </a:r>
          </a:p>
          <a:p>
            <a:pPr algn="ctr">
              <a:defRPr sz="2900" b="1">
                <a:solidFill>
                  <a:srgbClr val="FFFFFF"/>
                </a:solidFill>
              </a:defRPr>
            </a:pPr>
            <a:r>
              <a:rPr>
                <a:latin typeface="Helvetica Neue"/>
                <a:ea typeface="Helvetica Neue"/>
                <a:cs typeface="Helvetica Neue"/>
                <a:sym typeface="Helvetica Neue"/>
              </a:rPr>
              <a:t>A Biblical and Time-Honored Approach for Identifying and Selecting Overseers</a:t>
            </a:r>
          </a:p>
          <a:p>
            <a:pPr algn="ctr">
              <a:defRPr sz="2900" b="1">
                <a:solidFill>
                  <a:srgbClr val="FFFFFF"/>
                </a:solidFill>
              </a:defRPr>
            </a:pPr>
            <a:r>
              <a:rPr>
                <a:latin typeface="Helvetica Neue"/>
                <a:ea typeface="Helvetica Neue"/>
                <a:cs typeface="Helvetica Neue"/>
                <a:sym typeface="Helvetica Neue"/>
              </a:rPr>
              <a:t>Part I</a:t>
            </a:r>
          </a:p>
        </p:txBody>
      </p:sp>
      <p:sp>
        <p:nvSpPr>
          <p:cNvPr id="130" name="March 5, 2025"/>
          <p:cNvSpPr txBox="1"/>
          <p:nvPr/>
        </p:nvSpPr>
        <p:spPr>
          <a:xfrm>
            <a:off x="9617293" y="6335856"/>
            <a:ext cx="2482415" cy="4970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3200">
                <a:solidFill>
                  <a:srgbClr val="FFFFFF"/>
                </a:solidFill>
              </a:defRPr>
            </a:lvl1pPr>
          </a:lstStyle>
          <a:p>
            <a:r>
              <a:t>March 5, 2025</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he Scriptures…"/>
          <p:cNvSpPr txBox="1"/>
          <p:nvPr/>
        </p:nvSpPr>
        <p:spPr>
          <a:xfrm>
            <a:off x="2577119" y="4048094"/>
            <a:ext cx="7364303" cy="23703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algn="ctr" defTabSz="321468">
              <a:spcBef>
                <a:spcPts val="2000"/>
              </a:spcBef>
              <a:defRPr sz="5400" b="1">
                <a:solidFill>
                  <a:srgbClr val="3484C9"/>
                </a:solidFill>
                <a:latin typeface="Gill Sans"/>
                <a:ea typeface="Gill Sans"/>
                <a:cs typeface="Gill Sans"/>
                <a:sym typeface="Gill Sans"/>
              </a:defRPr>
            </a:pPr>
            <a:r>
              <a:t>The Scriptures</a:t>
            </a:r>
          </a:p>
          <a:p>
            <a:pPr algn="ctr" defTabSz="321468">
              <a:defRPr sz="4200" b="1">
                <a:solidFill>
                  <a:srgbClr val="3484C9"/>
                </a:solidFill>
                <a:latin typeface="Gill Sans"/>
                <a:ea typeface="Gill Sans"/>
                <a:cs typeface="Gill Sans"/>
                <a:sym typeface="Gill Sans"/>
              </a:defRPr>
            </a:pPr>
            <a:r>
              <a:t>Including the churches after the apostles</a:t>
            </a:r>
          </a:p>
        </p:txBody>
      </p:sp>
      <p:pic>
        <p:nvPicPr>
          <p:cNvPr id="186" name="28767173-old-grungy-piece-of-parchment-paper-antique-manuscript-letter-background-.jpeg" descr="28767173-old-grungy-piece-of-parchment-paper-antique-manuscript-letter-background-.jpeg"/>
          <p:cNvPicPr>
            <a:picLocks noChangeAspect="1"/>
          </p:cNvPicPr>
          <p:nvPr/>
        </p:nvPicPr>
        <p:blipFill>
          <a:blip r:embed="rId2"/>
          <a:stretch>
            <a:fillRect/>
          </a:stretch>
        </p:blipFill>
        <p:spPr>
          <a:xfrm>
            <a:off x="4543836" y="401954"/>
            <a:ext cx="3104328" cy="354624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How would we recognize a candidate for eldership?…"/>
          <p:cNvSpPr txBox="1"/>
          <p:nvPr/>
        </p:nvSpPr>
        <p:spPr>
          <a:xfrm>
            <a:off x="681361" y="1522556"/>
            <a:ext cx="10537839" cy="49125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spcBef>
                <a:spcPts val="200"/>
              </a:spcBef>
              <a:defRPr sz="3800"/>
            </a:pPr>
            <a:r>
              <a:t>How would we recognize a candidate for eldership?</a:t>
            </a:r>
          </a:p>
          <a:p>
            <a:pPr>
              <a:spcBef>
                <a:spcPts val="200"/>
              </a:spcBef>
              <a:defRPr sz="3800"/>
            </a:pPr>
            <a:r>
              <a:t>What are the demands placed on a shepherd/elder?</a:t>
            </a:r>
          </a:p>
          <a:p>
            <a:pPr>
              <a:spcBef>
                <a:spcPts val="200"/>
              </a:spcBef>
              <a:defRPr sz="3800"/>
            </a:pPr>
            <a:r>
              <a:t>Are the descriptions in 1 Timothy and Titus prescriptive or descriptive? </a:t>
            </a:r>
          </a:p>
          <a:p>
            <a:pPr>
              <a:spcBef>
                <a:spcPts val="200"/>
              </a:spcBef>
              <a:defRPr sz="3800"/>
            </a:pPr>
            <a:r>
              <a:t>What are the risks for an elder?</a:t>
            </a:r>
          </a:p>
          <a:p>
            <a:pPr>
              <a:spcBef>
                <a:spcPts val="200"/>
              </a:spcBef>
              <a:defRPr sz="3800"/>
            </a:pPr>
            <a:r>
              <a:t>Are there different kinds of elders?</a:t>
            </a:r>
          </a:p>
          <a:p>
            <a:pPr>
              <a:spcBef>
                <a:spcPts val="200"/>
              </a:spcBef>
              <a:defRPr sz="3800"/>
            </a:pPr>
            <a:r>
              <a:t>What is the authority dynamic with other roles?</a:t>
            </a:r>
          </a:p>
          <a:p>
            <a:pPr>
              <a:spcBef>
                <a:spcPts val="200"/>
              </a:spcBef>
              <a:defRPr sz="3800"/>
            </a:pPr>
            <a:r>
              <a:t>Who makes decisions? How are decisions made?</a:t>
            </a:r>
          </a:p>
        </p:txBody>
      </p:sp>
      <p:sp>
        <p:nvSpPr>
          <p:cNvPr id="189" name="Considerations"/>
          <p:cNvSpPr txBox="1"/>
          <p:nvPr/>
        </p:nvSpPr>
        <p:spPr>
          <a:xfrm>
            <a:off x="1479560" y="344288"/>
            <a:ext cx="9232880" cy="975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lgn="ctr" defTabSz="321468">
              <a:lnSpc>
                <a:spcPct val="90000"/>
              </a:lnSpc>
              <a:spcBef>
                <a:spcPts val="3800"/>
              </a:spcBef>
              <a:defRPr sz="3800" b="1">
                <a:latin typeface="Helvetica Neue"/>
                <a:ea typeface="Helvetica Neue"/>
                <a:cs typeface="Helvetica Neue"/>
                <a:sym typeface="Helvetica Neue"/>
              </a:defRPr>
            </a:lvl1pPr>
          </a:lstStyle>
          <a:p>
            <a:r>
              <a:t>Considerations</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he Scriptures"/>
          <p:cNvSpPr txBox="1"/>
          <p:nvPr/>
        </p:nvSpPr>
        <p:spPr>
          <a:xfrm>
            <a:off x="2457053" y="239669"/>
            <a:ext cx="7277894" cy="14054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lgn="ctr" defTabSz="321468">
              <a:defRPr sz="4800" b="1">
                <a:solidFill>
                  <a:schemeClr val="accent2">
                    <a:satOff val="-18194"/>
                    <a:lumOff val="-11215"/>
                  </a:schemeClr>
                </a:solidFill>
                <a:latin typeface="Helvetica Neue"/>
                <a:ea typeface="Helvetica Neue"/>
                <a:cs typeface="Helvetica Neue"/>
                <a:sym typeface="Helvetica Neue"/>
              </a:defRPr>
            </a:lvl1pPr>
          </a:lstStyle>
          <a:p>
            <a:r>
              <a:t>The Scriptures</a:t>
            </a:r>
          </a:p>
        </p:txBody>
      </p:sp>
      <p:sp>
        <p:nvSpPr>
          <p:cNvPr id="192" name="Important spiritual matters (Leviticus 4:13–21)…"/>
          <p:cNvSpPr txBox="1"/>
          <p:nvPr/>
        </p:nvSpPr>
        <p:spPr>
          <a:xfrm>
            <a:off x="356022" y="1916256"/>
            <a:ext cx="11275110" cy="41549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0894" indent="-340894">
              <a:buSzPct val="60000"/>
              <a:buBlip>
                <a:blip r:embed="rId2"/>
              </a:buBlip>
              <a:defRPr sz="3300" baseline="3030"/>
            </a:pPr>
            <a:r>
              <a:rPr sz="4400" dirty="0"/>
              <a:t>Important spiritual matters (Leviticus 4:13–21)</a:t>
            </a:r>
          </a:p>
          <a:p>
            <a:pPr marL="340894" indent="-340894">
              <a:buSzPct val="60000"/>
              <a:buBlip>
                <a:blip r:embed="rId2"/>
              </a:buBlip>
              <a:defRPr sz="3300" baseline="3030"/>
            </a:pPr>
            <a:r>
              <a:rPr sz="4400" dirty="0"/>
              <a:t>Share the burdens of the people (Numbers 11:16–17)</a:t>
            </a:r>
          </a:p>
          <a:p>
            <a:pPr marL="340894" indent="-340894">
              <a:buSzPct val="60000"/>
              <a:buBlip>
                <a:blip r:embed="rId2"/>
              </a:buBlip>
              <a:defRPr sz="3300" baseline="3030"/>
            </a:pPr>
            <a:r>
              <a:rPr sz="4400" dirty="0"/>
              <a:t>Dealing with crimes (Deuteronomy 21:1–9)</a:t>
            </a:r>
          </a:p>
          <a:p>
            <a:pPr marL="340894" indent="-340894">
              <a:buSzPct val="60000"/>
              <a:buBlip>
                <a:blip r:embed="rId2"/>
              </a:buBlip>
              <a:defRPr sz="3300" baseline="3030"/>
            </a:pPr>
            <a:r>
              <a:rPr sz="4400" dirty="0"/>
              <a:t>Disciplinary issues (Deuteronomy 22:13–21)</a:t>
            </a:r>
          </a:p>
          <a:p>
            <a:pPr marL="340894" indent="-340894">
              <a:buSzPct val="60000"/>
              <a:buBlip>
                <a:blip r:embed="rId2"/>
              </a:buBlip>
              <a:defRPr sz="3300" baseline="3030"/>
            </a:pPr>
            <a:r>
              <a:rPr sz="4400" dirty="0"/>
              <a:t>Deuteronomy 25— administrator justice and for protection.</a:t>
            </a:r>
          </a:p>
          <a:p>
            <a:pPr marL="340894" indent="-340894">
              <a:buSzPct val="60000"/>
              <a:buBlip>
                <a:blip r:embed="rId2"/>
              </a:buBlip>
              <a:defRPr sz="3300" baseline="3030"/>
            </a:pPr>
            <a:r>
              <a:rPr sz="4400" dirty="0"/>
              <a:t>Helping the flock remember their history (Deuteronomy 32:7)</a:t>
            </a:r>
          </a:p>
          <a:p>
            <a:pPr marL="340894" indent="-340894">
              <a:buSzPct val="60000"/>
              <a:buBlip>
                <a:blip r:embed="rId2"/>
              </a:buBlip>
              <a:defRPr sz="3300" baseline="3030"/>
            </a:pPr>
            <a:r>
              <a:rPr sz="4400" dirty="0"/>
              <a:t>Ministry - feeding, strengthening, healing, binding up the broken, seeking lost sheep, caring for the perishing, and sustaining the standing. (Ezekiel 34:1-17)</a:t>
            </a:r>
          </a:p>
        </p:txBody>
      </p:sp>
      <p:pic>
        <p:nvPicPr>
          <p:cNvPr id="193" name="28767173-old-grungy-piece-of-parchment-paper-antique-manuscript-letter-background-.jpeg" descr="28767173-old-grungy-piece-of-parchment-paper-antique-manuscript-letter-background-.jpe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76065" y="217616"/>
            <a:ext cx="846991" cy="967564"/>
          </a:xfrm>
          <a:prstGeom prst="rect">
            <a:avLst/>
          </a:prstGeom>
          <a:ln w="12700">
            <a:miter lim="400000"/>
          </a:ln>
        </p:spPr>
      </p:pic>
      <p:sp>
        <p:nvSpPr>
          <p:cNvPr id="194" name="1"/>
          <p:cNvSpPr txBox="1"/>
          <p:nvPr/>
        </p:nvSpPr>
        <p:spPr>
          <a:xfrm>
            <a:off x="11260822" y="343262"/>
            <a:ext cx="477477" cy="843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5800"/>
            </a:lvl1pPr>
          </a:lstStyle>
          <a:p>
            <a:r>
              <a:t>1</a:t>
            </a:r>
          </a:p>
        </p:txBody>
      </p:sp>
      <p:sp>
        <p:nvSpPr>
          <p:cNvPr id="195" name="OLD TESTAMENT"/>
          <p:cNvSpPr txBox="1"/>
          <p:nvPr/>
        </p:nvSpPr>
        <p:spPr>
          <a:xfrm>
            <a:off x="4811831" y="1332056"/>
            <a:ext cx="2568338" cy="4447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800" b="1"/>
            </a:lvl1pPr>
          </a:lstStyle>
          <a:p>
            <a:r>
              <a:t>OLD TESTAMENT</a:t>
            </a:r>
          </a:p>
        </p:txBody>
      </p:sp>
      <p:pic>
        <p:nvPicPr>
          <p:cNvPr id="197" name="Connection Line" descr="Connection Line"/>
          <p:cNvPicPr>
            <a:picLocks/>
          </p:cNvPicPr>
          <p:nvPr/>
        </p:nvPicPr>
        <p:blipFill>
          <a:blip r:embed="rId4"/>
          <a:stretch>
            <a:fillRect/>
          </a:stretch>
        </p:blipFill>
        <p:spPr>
          <a:xfrm>
            <a:off x="9607671" y="1923771"/>
            <a:ext cx="690031" cy="173388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The Lord said to Moses: “Bring me seventy of Israel’s elders who are known to you as leaders and officials among the people. Have them come to the tent of meeting, that they may stand there with you. I will come down and speak with you there, and I will "/>
          <p:cNvSpPr txBox="1"/>
          <p:nvPr/>
        </p:nvSpPr>
        <p:spPr>
          <a:xfrm>
            <a:off x="359966" y="1177539"/>
            <a:ext cx="11472068" cy="4250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800"/>
            </a:pPr>
            <a:endParaRPr/>
          </a:p>
          <a:p>
            <a:pPr>
              <a:defRPr sz="3400"/>
            </a:pPr>
            <a:r>
              <a:t>The Lord said to Moses: “Bring me </a:t>
            </a:r>
            <a:r>
              <a:rPr b="1"/>
              <a:t>seventy</a:t>
            </a:r>
            <a:r>
              <a:t> of Israel’s elders who are known to you as leaders and officials among the people. Have them come to the tent of meeting, that they may stand there with you. I will come down and speak with you there, and I will take some of the power of the Spirit that is on you and put it on them. </a:t>
            </a:r>
            <a:r>
              <a:rPr b="1"/>
              <a:t>They will share the burden of the people with you so that you will not have to carry it alone</a:t>
            </a:r>
            <a:r>
              <a:t>. — Numbers 11:16-17</a:t>
            </a:r>
          </a:p>
        </p:txBody>
      </p:sp>
      <p:pic>
        <p:nvPicPr>
          <p:cNvPr id="201" name="28767173-old-grungy-piece-of-parchment-paper-antique-manuscript-letter-background-.jpeg" descr="28767173-old-grungy-piece-of-parchment-paper-antique-manuscript-letter-background-.jpe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076065" y="217616"/>
            <a:ext cx="846991" cy="967564"/>
          </a:xfrm>
          <a:prstGeom prst="rect">
            <a:avLst/>
          </a:prstGeom>
          <a:ln w="12700">
            <a:miter lim="400000"/>
          </a:ln>
        </p:spPr>
      </p:pic>
      <p:sp>
        <p:nvSpPr>
          <p:cNvPr id="202" name="1"/>
          <p:cNvSpPr txBox="1"/>
          <p:nvPr/>
        </p:nvSpPr>
        <p:spPr>
          <a:xfrm>
            <a:off x="11260822" y="343262"/>
            <a:ext cx="477477" cy="843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5800"/>
            </a:lvl1pPr>
          </a:lstStyle>
          <a:p>
            <a:r>
              <a:t>1</a:t>
            </a:r>
          </a:p>
        </p:txBody>
      </p:sp>
      <p:sp>
        <p:nvSpPr>
          <p:cNvPr id="203" name="Old Testament"/>
          <p:cNvSpPr txBox="1"/>
          <p:nvPr/>
        </p:nvSpPr>
        <p:spPr>
          <a:xfrm>
            <a:off x="2457053" y="239669"/>
            <a:ext cx="7277894" cy="14054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lgn="ctr" defTabSz="321468">
              <a:defRPr sz="4800" b="1">
                <a:solidFill>
                  <a:schemeClr val="accent2">
                    <a:satOff val="-18194"/>
                    <a:lumOff val="-11215"/>
                  </a:schemeClr>
                </a:solidFill>
                <a:latin typeface="Helvetica Neue"/>
                <a:ea typeface="Helvetica Neue"/>
                <a:cs typeface="Helvetica Neue"/>
                <a:sym typeface="Helvetica Neue"/>
              </a:defRPr>
            </a:lvl1pPr>
          </a:lstStyle>
          <a:p>
            <a:r>
              <a:t>Old Testament</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Remember the days of old; consider the generations long past.…"/>
          <p:cNvSpPr txBox="1"/>
          <p:nvPr/>
        </p:nvSpPr>
        <p:spPr>
          <a:xfrm>
            <a:off x="359966" y="2769272"/>
            <a:ext cx="11472068" cy="16344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400"/>
            </a:pPr>
            <a:r>
              <a:rPr b="1"/>
              <a:t>Remember the days of old</a:t>
            </a:r>
            <a:r>
              <a:t>; consider the generations long past. </a:t>
            </a:r>
          </a:p>
          <a:p>
            <a:pPr>
              <a:defRPr sz="3400"/>
            </a:pPr>
            <a:r>
              <a:t>Ask your father and he will tell you, </a:t>
            </a:r>
            <a:r>
              <a:rPr b="1"/>
              <a:t>your elders</a:t>
            </a:r>
            <a:r>
              <a:t>, and they will explain to you. — Deuteronomy 32:7</a:t>
            </a:r>
          </a:p>
        </p:txBody>
      </p:sp>
      <p:pic>
        <p:nvPicPr>
          <p:cNvPr id="206" name="28767173-old-grungy-piece-of-parchment-paper-antique-manuscript-letter-background-.jpeg" descr="28767173-old-grungy-piece-of-parchment-paper-antique-manuscript-letter-background-.jpe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076065" y="217616"/>
            <a:ext cx="846991" cy="967564"/>
          </a:xfrm>
          <a:prstGeom prst="rect">
            <a:avLst/>
          </a:prstGeom>
          <a:ln w="12700">
            <a:miter lim="400000"/>
          </a:ln>
        </p:spPr>
      </p:pic>
      <p:sp>
        <p:nvSpPr>
          <p:cNvPr id="207" name="1"/>
          <p:cNvSpPr txBox="1"/>
          <p:nvPr/>
        </p:nvSpPr>
        <p:spPr>
          <a:xfrm>
            <a:off x="11260822" y="343262"/>
            <a:ext cx="477477" cy="843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5800"/>
            </a:lvl1pPr>
          </a:lstStyle>
          <a:p>
            <a:r>
              <a:t>1</a:t>
            </a:r>
          </a:p>
        </p:txBody>
      </p:sp>
      <p:sp>
        <p:nvSpPr>
          <p:cNvPr id="208" name="Old Testament"/>
          <p:cNvSpPr txBox="1"/>
          <p:nvPr/>
        </p:nvSpPr>
        <p:spPr>
          <a:xfrm>
            <a:off x="2457053" y="239669"/>
            <a:ext cx="7277894" cy="14054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lgn="ctr" defTabSz="321468">
              <a:defRPr sz="4800" b="1">
                <a:solidFill>
                  <a:schemeClr val="accent2">
                    <a:satOff val="-18194"/>
                    <a:lumOff val="-11215"/>
                  </a:schemeClr>
                </a:solidFill>
                <a:latin typeface="Helvetica Neue"/>
                <a:ea typeface="Helvetica Neue"/>
                <a:cs typeface="Helvetica Neue"/>
                <a:sym typeface="Helvetica Neue"/>
              </a:defRPr>
            </a:lvl1pPr>
          </a:lstStyle>
          <a:p>
            <a:r>
              <a:t>Old Testament</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As a shepherd looks after his scattered flock when he is with them, so will I look after my sheep. I will rescue them from all the places where they were scattered on a day of clouds and darkness. I will bring them out from the nations and gather them fr"/>
          <p:cNvSpPr txBox="1"/>
          <p:nvPr/>
        </p:nvSpPr>
        <p:spPr>
          <a:xfrm>
            <a:off x="359966" y="4023654"/>
            <a:ext cx="11472068" cy="26037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800"/>
            </a:pPr>
            <a:r>
              <a:rPr b="1"/>
              <a:t>As a shepherd looks after his scattered flock when he is with them, so will I</a:t>
            </a:r>
            <a:r>
              <a:t> </a:t>
            </a:r>
            <a:r>
              <a:rPr b="1"/>
              <a:t>look after</a:t>
            </a:r>
            <a:r>
              <a:t> my sheep. I will rescue them from all the places where they were scattered on a day of clouds and darkness. I will bring them out from the nations and gather them from the countries, and I will bring them into their own land. I will pasture them on the mountains of Israel, in the ravines and in all the settlements in the land.  — Ezekiel 34:12–13</a:t>
            </a:r>
          </a:p>
        </p:txBody>
      </p:sp>
      <p:pic>
        <p:nvPicPr>
          <p:cNvPr id="211" name="28767173-old-grungy-piece-of-parchment-paper-antique-manuscript-letter-background-.jpeg" descr="28767173-old-grungy-piece-of-parchment-paper-antique-manuscript-letter-background-.jpe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076065" y="217616"/>
            <a:ext cx="846991" cy="967564"/>
          </a:xfrm>
          <a:prstGeom prst="rect">
            <a:avLst/>
          </a:prstGeom>
          <a:ln w="12700">
            <a:miter lim="400000"/>
          </a:ln>
        </p:spPr>
      </p:pic>
      <p:sp>
        <p:nvSpPr>
          <p:cNvPr id="212" name="1"/>
          <p:cNvSpPr txBox="1"/>
          <p:nvPr/>
        </p:nvSpPr>
        <p:spPr>
          <a:xfrm>
            <a:off x="11260822" y="343262"/>
            <a:ext cx="477477" cy="843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5800"/>
            </a:lvl1pPr>
          </a:lstStyle>
          <a:p>
            <a:r>
              <a:t>1</a:t>
            </a:r>
          </a:p>
        </p:txBody>
      </p:sp>
      <p:sp>
        <p:nvSpPr>
          <p:cNvPr id="213" name="Old Testament"/>
          <p:cNvSpPr txBox="1"/>
          <p:nvPr/>
        </p:nvSpPr>
        <p:spPr>
          <a:xfrm>
            <a:off x="2457053" y="239669"/>
            <a:ext cx="7277894" cy="14054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lgn="ctr" defTabSz="321468">
              <a:defRPr sz="4800" b="1">
                <a:solidFill>
                  <a:schemeClr val="accent2">
                    <a:satOff val="-18194"/>
                    <a:lumOff val="-11215"/>
                  </a:schemeClr>
                </a:solidFill>
                <a:latin typeface="Helvetica Neue"/>
                <a:ea typeface="Helvetica Neue"/>
                <a:cs typeface="Helvetica Neue"/>
                <a:sym typeface="Helvetica Neue"/>
              </a:defRPr>
            </a:lvl1pPr>
          </a:lstStyle>
          <a:p>
            <a:r>
              <a:t>Old Testament</a:t>
            </a:r>
          </a:p>
        </p:txBody>
      </p:sp>
      <p:sp>
        <p:nvSpPr>
          <p:cNvPr id="214" name="The word of the Lord came to me: “Son of man, prophesy against the shepherds of Israel*; prophesy and say to them: ‘This is what the Sovereign Lord says: Woe to you shepherds of Israel who only take care of yourselves! Should not shepherds take care of t"/>
          <p:cNvSpPr txBox="1"/>
          <p:nvPr/>
        </p:nvSpPr>
        <p:spPr>
          <a:xfrm>
            <a:off x="359966" y="1734337"/>
            <a:ext cx="11472068" cy="17401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800"/>
            </a:pPr>
            <a:r>
              <a:t>The word of the Lord came to me: “Son of man, prophesy against the </a:t>
            </a:r>
            <a:r>
              <a:rPr b="1"/>
              <a:t>shepherds of Israel*</a:t>
            </a:r>
            <a:r>
              <a:t>; prophesy and say to them: ‘This is what the Sovereign Lord says: Woe to you shepherds of Israel who only take care of yourselves! Should not shepherds take care of the flock? — Ezekiel 34:1-2</a:t>
            </a:r>
          </a:p>
        </p:txBody>
      </p:sp>
      <p:sp>
        <p:nvSpPr>
          <p:cNvPr id="215" name="* kings, Levites, priests, elders, etc."/>
          <p:cNvSpPr txBox="1"/>
          <p:nvPr/>
        </p:nvSpPr>
        <p:spPr>
          <a:xfrm>
            <a:off x="554989" y="3563743"/>
            <a:ext cx="3344501" cy="333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 kings, Levites, priests, elders, etc.</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I will tend them in a good pasture, and the mountain heights of Israel will be their grazing land. There they will lie down in good grazing land, and there they will feed in a rich pasture on the mountains of Israel.  I myself will tend my sheep and have"/>
          <p:cNvSpPr txBox="1"/>
          <p:nvPr/>
        </p:nvSpPr>
        <p:spPr>
          <a:xfrm>
            <a:off x="359966" y="2096172"/>
            <a:ext cx="11472068" cy="40629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300"/>
            </a:pPr>
            <a:r>
              <a:t>I will </a:t>
            </a:r>
            <a:r>
              <a:rPr b="1"/>
              <a:t>tend them in a good pasture</a:t>
            </a:r>
            <a:r>
              <a:t>, and the mountain heights of Israel will be their grazing land. There they will lie down in good grazing land, and there they will feed in a rich pasture on the mountains of Israel.  I myself will tend my sheep and have them lie down, declares the Sovereign Lord.  I will </a:t>
            </a:r>
            <a:r>
              <a:rPr b="1"/>
              <a:t>search for the lost</a:t>
            </a:r>
            <a:r>
              <a:t> and </a:t>
            </a:r>
            <a:r>
              <a:rPr b="1"/>
              <a:t>bring back the strays</a:t>
            </a:r>
            <a:r>
              <a:t>. I will </a:t>
            </a:r>
            <a:r>
              <a:rPr b="1"/>
              <a:t>bind up the injured</a:t>
            </a:r>
            <a:r>
              <a:t> and </a:t>
            </a:r>
            <a:r>
              <a:rPr b="1"/>
              <a:t>strengthen the weak</a:t>
            </a:r>
            <a:r>
              <a:t>, but </a:t>
            </a:r>
            <a:r>
              <a:rPr b="1"/>
              <a:t>the sleek and the strong</a:t>
            </a:r>
            <a:r>
              <a:t> I will destroy. I will shepherd the flock with justice. — Ezekiel 34:14–16</a:t>
            </a:r>
          </a:p>
        </p:txBody>
      </p:sp>
      <p:pic>
        <p:nvPicPr>
          <p:cNvPr id="218" name="28767173-old-grungy-piece-of-parchment-paper-antique-manuscript-letter-background-.jpeg" descr="28767173-old-grungy-piece-of-parchment-paper-antique-manuscript-letter-background-.jpe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076065" y="217616"/>
            <a:ext cx="846991" cy="967564"/>
          </a:xfrm>
          <a:prstGeom prst="rect">
            <a:avLst/>
          </a:prstGeom>
          <a:ln w="12700">
            <a:miter lim="400000"/>
          </a:ln>
        </p:spPr>
      </p:pic>
      <p:sp>
        <p:nvSpPr>
          <p:cNvPr id="219" name="1"/>
          <p:cNvSpPr txBox="1"/>
          <p:nvPr/>
        </p:nvSpPr>
        <p:spPr>
          <a:xfrm>
            <a:off x="11260822" y="343262"/>
            <a:ext cx="477477" cy="843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5800"/>
            </a:lvl1pPr>
          </a:lstStyle>
          <a:p>
            <a:r>
              <a:t>1</a:t>
            </a:r>
          </a:p>
        </p:txBody>
      </p:sp>
      <p:sp>
        <p:nvSpPr>
          <p:cNvPr id="220" name="Old Testament"/>
          <p:cNvSpPr txBox="1"/>
          <p:nvPr/>
        </p:nvSpPr>
        <p:spPr>
          <a:xfrm>
            <a:off x="2457053" y="239669"/>
            <a:ext cx="7277894" cy="14054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lgn="ctr" defTabSz="321468">
              <a:defRPr sz="4800" b="1">
                <a:solidFill>
                  <a:schemeClr val="accent2">
                    <a:satOff val="-18194"/>
                    <a:lumOff val="-11215"/>
                  </a:schemeClr>
                </a:solidFill>
                <a:latin typeface="Helvetica Neue"/>
                <a:ea typeface="Helvetica Neue"/>
                <a:cs typeface="Helvetica Neue"/>
                <a:sym typeface="Helvetica Neue"/>
              </a:defRPr>
            </a:lvl1pPr>
          </a:lstStyle>
          <a:p>
            <a:r>
              <a:t>Old Testament</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 ‘As for you, my flock, this is what the Sovereign Lord says: I will judge between one sheep and another, and between rams and goats. Is it not enough for you to feed on the good pasture? Must you also trample the rest of your pasture with your feet? Is"/>
          <p:cNvSpPr txBox="1"/>
          <p:nvPr/>
        </p:nvSpPr>
        <p:spPr>
          <a:xfrm>
            <a:off x="359966" y="2142739"/>
            <a:ext cx="11472068" cy="33827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100"/>
            </a:pPr>
            <a:r>
              <a:t>“ ‘As for you, my flock, this is what the Sovereign Lord says: </a:t>
            </a:r>
            <a:r>
              <a:rPr b="1"/>
              <a:t>I will judge between one sheep and another</a:t>
            </a:r>
            <a:r>
              <a:t>, and between rams and goats. Is it not enough for you to feed on the good pasture? </a:t>
            </a:r>
            <a:r>
              <a:rPr i="1"/>
              <a:t>Must you also trample the rest of your pasture with your feet? Is it not enough for you to drink clear water? Must you also muddy the rest with your feet?  Must my flock feed on what you have trampled and drink what you have muddied with your feet? </a:t>
            </a:r>
            <a:r>
              <a:t>“ — Ezekiel 34:17-19</a:t>
            </a:r>
          </a:p>
        </p:txBody>
      </p:sp>
      <p:pic>
        <p:nvPicPr>
          <p:cNvPr id="223" name="28767173-old-grungy-piece-of-parchment-paper-antique-manuscript-letter-background-.jpeg" descr="28767173-old-grungy-piece-of-parchment-paper-antique-manuscript-letter-background-.jpe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076065" y="217616"/>
            <a:ext cx="846991" cy="967564"/>
          </a:xfrm>
          <a:prstGeom prst="rect">
            <a:avLst/>
          </a:prstGeom>
          <a:ln w="12700">
            <a:miter lim="400000"/>
          </a:ln>
        </p:spPr>
      </p:pic>
      <p:sp>
        <p:nvSpPr>
          <p:cNvPr id="224" name="1"/>
          <p:cNvSpPr txBox="1"/>
          <p:nvPr/>
        </p:nvSpPr>
        <p:spPr>
          <a:xfrm>
            <a:off x="11260822" y="343262"/>
            <a:ext cx="477477" cy="843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5800"/>
            </a:lvl1pPr>
          </a:lstStyle>
          <a:p>
            <a:r>
              <a:t>1</a:t>
            </a:r>
          </a:p>
        </p:txBody>
      </p:sp>
      <p:sp>
        <p:nvSpPr>
          <p:cNvPr id="225" name="Old Testament"/>
          <p:cNvSpPr txBox="1"/>
          <p:nvPr/>
        </p:nvSpPr>
        <p:spPr>
          <a:xfrm>
            <a:off x="2457053" y="239669"/>
            <a:ext cx="7277894" cy="14054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lgn="ctr" defTabSz="321468">
              <a:defRPr sz="4800" b="1">
                <a:solidFill>
                  <a:schemeClr val="accent2">
                    <a:satOff val="-18194"/>
                    <a:lumOff val="-11215"/>
                  </a:schemeClr>
                </a:solidFill>
                <a:latin typeface="Helvetica Neue"/>
                <a:ea typeface="Helvetica Neue"/>
                <a:cs typeface="Helvetica Neue"/>
                <a:sym typeface="Helvetica Neue"/>
              </a:defRPr>
            </a:lvl1pPr>
          </a:lstStyle>
          <a:p>
            <a:r>
              <a:t>Old Testament</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 ‘Therefore this is what the Sovereign Lord says to them: See, I myself will judge between the fat sheep and the lean sheep.  Because you shove with flank and shoulder, butting all the weak sheep with your horns until you have driven them away, I will s"/>
          <p:cNvSpPr txBox="1"/>
          <p:nvPr/>
        </p:nvSpPr>
        <p:spPr>
          <a:xfrm>
            <a:off x="359966" y="2343020"/>
            <a:ext cx="11472068" cy="29001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100"/>
            </a:pPr>
            <a:r>
              <a:t>“ ‘Therefore this is what the Sovereign Lord says to them: See, I myself will judge between the fat sheep and the lean sheep.  Because you shove with flank and shoulder, butting all the weak sheep with your horns until you have driven them away, </a:t>
            </a:r>
            <a:r>
              <a:rPr b="1"/>
              <a:t>I will save my flock</a:t>
            </a:r>
            <a:r>
              <a:t>, and they will no longer be plundered. I will judge between one sheep and another.  — Ezekiel 34:20-22</a:t>
            </a:r>
          </a:p>
        </p:txBody>
      </p:sp>
      <p:pic>
        <p:nvPicPr>
          <p:cNvPr id="228" name="28767173-old-grungy-piece-of-parchment-paper-antique-manuscript-letter-background-.jpeg" descr="28767173-old-grungy-piece-of-parchment-paper-antique-manuscript-letter-background-.jpe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076065" y="217616"/>
            <a:ext cx="846991" cy="967564"/>
          </a:xfrm>
          <a:prstGeom prst="rect">
            <a:avLst/>
          </a:prstGeom>
          <a:ln w="12700">
            <a:miter lim="400000"/>
          </a:ln>
        </p:spPr>
      </p:pic>
      <p:sp>
        <p:nvSpPr>
          <p:cNvPr id="229" name="1"/>
          <p:cNvSpPr txBox="1"/>
          <p:nvPr/>
        </p:nvSpPr>
        <p:spPr>
          <a:xfrm>
            <a:off x="11260822" y="343262"/>
            <a:ext cx="477477" cy="843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5800"/>
            </a:lvl1pPr>
          </a:lstStyle>
          <a:p>
            <a:r>
              <a:t>1</a:t>
            </a:r>
          </a:p>
        </p:txBody>
      </p:sp>
      <p:sp>
        <p:nvSpPr>
          <p:cNvPr id="230" name="Old Testament"/>
          <p:cNvSpPr txBox="1"/>
          <p:nvPr/>
        </p:nvSpPr>
        <p:spPr>
          <a:xfrm>
            <a:off x="2457053" y="239669"/>
            <a:ext cx="7277894" cy="14054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lgn="ctr" defTabSz="321468">
              <a:defRPr sz="4800" b="1">
                <a:solidFill>
                  <a:schemeClr val="accent2">
                    <a:satOff val="-18194"/>
                    <a:lumOff val="-11215"/>
                  </a:schemeClr>
                </a:solidFill>
                <a:latin typeface="Helvetica Neue"/>
                <a:ea typeface="Helvetica Neue"/>
                <a:cs typeface="Helvetica Neue"/>
                <a:sym typeface="Helvetica Neue"/>
              </a:defRPr>
            </a:lvl1pPr>
          </a:lstStyle>
          <a:p>
            <a:r>
              <a:t>Old Testament</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he Scriptures"/>
          <p:cNvSpPr txBox="1"/>
          <p:nvPr/>
        </p:nvSpPr>
        <p:spPr>
          <a:xfrm>
            <a:off x="2457053" y="239669"/>
            <a:ext cx="7277894" cy="14054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lgn="ctr" defTabSz="321468">
              <a:defRPr sz="4800" b="1">
                <a:solidFill>
                  <a:schemeClr val="accent2">
                    <a:satOff val="-18194"/>
                    <a:lumOff val="-11215"/>
                  </a:schemeClr>
                </a:solidFill>
                <a:latin typeface="Helvetica Neue"/>
                <a:ea typeface="Helvetica Neue"/>
                <a:cs typeface="Helvetica Neue"/>
                <a:sym typeface="Helvetica Neue"/>
              </a:defRPr>
            </a:lvl1pPr>
          </a:lstStyle>
          <a:p>
            <a:r>
              <a:t>The Scriptures</a:t>
            </a:r>
          </a:p>
        </p:txBody>
      </p:sp>
      <p:sp>
        <p:nvSpPr>
          <p:cNvPr id="233" name="Handling financial matters (Acts 11:29–30)…"/>
          <p:cNvSpPr txBox="1"/>
          <p:nvPr/>
        </p:nvSpPr>
        <p:spPr>
          <a:xfrm>
            <a:off x="237489" y="2119456"/>
            <a:ext cx="11275110" cy="41645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0894" indent="-340894">
              <a:buSzPct val="60000"/>
              <a:buBlip>
                <a:blip r:embed="rId2"/>
              </a:buBlip>
              <a:defRPr sz="3300" baseline="3030"/>
            </a:pPr>
            <a:r>
              <a:t>Handling financial matters (Acts 11:29–30)</a:t>
            </a:r>
          </a:p>
          <a:p>
            <a:pPr marL="340894" indent="-340894">
              <a:buSzPct val="60000"/>
              <a:buBlip>
                <a:blip r:embed="rId2"/>
              </a:buBlip>
              <a:defRPr sz="3300" baseline="3030"/>
            </a:pPr>
            <a:r>
              <a:t>Involvement in major decisions (Acts 15:1-29)</a:t>
            </a:r>
          </a:p>
          <a:p>
            <a:pPr marL="340894" indent="-340894">
              <a:buSzPct val="60000"/>
              <a:buBlip>
                <a:blip r:embed="rId2"/>
              </a:buBlip>
              <a:defRPr sz="3300" baseline="3030"/>
            </a:pPr>
            <a:r>
              <a:t>Guardians of the flock (Acts 20:13-30)</a:t>
            </a:r>
          </a:p>
          <a:p>
            <a:pPr marL="340894" indent="-340894">
              <a:buSzPct val="60000"/>
              <a:buBlip>
                <a:blip r:embed="rId2"/>
              </a:buBlip>
              <a:defRPr sz="3300" baseline="3030"/>
            </a:pPr>
            <a:r>
              <a:t>Selection under normal circumstances (1 Timothy 3:1-13)</a:t>
            </a:r>
          </a:p>
          <a:p>
            <a:pPr marL="340894" indent="-340894">
              <a:buSzPct val="60000"/>
              <a:buBlip>
                <a:blip r:embed="rId2"/>
              </a:buBlip>
              <a:defRPr sz="3300" baseline="3030"/>
            </a:pPr>
            <a:r>
              <a:t>Some elders direct affairs (1 Timothy 5:17)</a:t>
            </a:r>
          </a:p>
          <a:p>
            <a:pPr marL="340894" indent="-340894">
              <a:buSzPct val="60000"/>
              <a:buBlip>
                <a:blip r:embed="rId2"/>
              </a:buBlip>
              <a:defRPr sz="3300" baseline="3030"/>
            </a:pPr>
            <a:r>
              <a:t>Urgent placement because there is a problem (Titus 1:5-16)</a:t>
            </a:r>
          </a:p>
          <a:p>
            <a:pPr marL="340894" indent="-340894">
              <a:buSzPct val="60000"/>
              <a:buBlip>
                <a:blip r:embed="rId2"/>
              </a:buBlip>
              <a:defRPr sz="3300" baseline="3030"/>
            </a:pPr>
            <a:r>
              <a:t>Additional role(s) of elders (1 Timothy 4:14, 5:17-21) </a:t>
            </a:r>
          </a:p>
          <a:p>
            <a:pPr marL="340894" indent="-340894">
              <a:buSzPct val="60000"/>
              <a:buBlip>
                <a:blip r:embed="rId2"/>
              </a:buBlip>
              <a:defRPr sz="3300" baseline="3030"/>
            </a:pPr>
            <a:r>
              <a:t>Considerations for shepherds (1 Peter 5:1-4)</a:t>
            </a:r>
          </a:p>
        </p:txBody>
      </p:sp>
      <p:pic>
        <p:nvPicPr>
          <p:cNvPr id="234" name="28767173-old-grungy-piece-of-parchment-paper-antique-manuscript-letter-background-.jpeg" descr="28767173-old-grungy-piece-of-parchment-paper-antique-manuscript-letter-background-.jpe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76065" y="217616"/>
            <a:ext cx="846991" cy="967564"/>
          </a:xfrm>
          <a:prstGeom prst="rect">
            <a:avLst/>
          </a:prstGeom>
          <a:ln w="12700">
            <a:miter lim="400000"/>
          </a:ln>
        </p:spPr>
      </p:pic>
      <p:sp>
        <p:nvSpPr>
          <p:cNvPr id="235" name="1"/>
          <p:cNvSpPr txBox="1"/>
          <p:nvPr/>
        </p:nvSpPr>
        <p:spPr>
          <a:xfrm>
            <a:off x="11260822" y="343262"/>
            <a:ext cx="477477" cy="843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5800"/>
            </a:lvl1pPr>
          </a:lstStyle>
          <a:p>
            <a:r>
              <a:t>1</a:t>
            </a:r>
          </a:p>
        </p:txBody>
      </p:sp>
      <p:sp>
        <p:nvSpPr>
          <p:cNvPr id="236" name="NEW TESTAMENT"/>
          <p:cNvSpPr txBox="1"/>
          <p:nvPr/>
        </p:nvSpPr>
        <p:spPr>
          <a:xfrm>
            <a:off x="4811831" y="1332056"/>
            <a:ext cx="2683283" cy="4447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800" b="1"/>
            </a:lvl1pPr>
          </a:lstStyle>
          <a:p>
            <a:r>
              <a:t>NEW TESTAMENT</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Blur Clients.jpg" descr="Blur Clients.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923" y="775653"/>
            <a:ext cx="12192001" cy="5934832"/>
          </a:xfrm>
          <a:prstGeom prst="rect">
            <a:avLst/>
          </a:prstGeom>
          <a:ln w="12700">
            <a:miter lim="400000"/>
          </a:ln>
        </p:spPr>
      </p:pic>
      <p:sp>
        <p:nvSpPr>
          <p:cNvPr id="133" name="ACCESS"/>
          <p:cNvSpPr txBox="1"/>
          <p:nvPr/>
        </p:nvSpPr>
        <p:spPr>
          <a:xfrm>
            <a:off x="4939424" y="276309"/>
            <a:ext cx="2488592" cy="5836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lgn="ctr" defTabSz="412750">
              <a:defRPr sz="3600" b="1">
                <a:latin typeface="Helvetica Neue"/>
                <a:ea typeface="Helvetica Neue"/>
                <a:cs typeface="Helvetica Neue"/>
                <a:sym typeface="Helvetica Neue"/>
              </a:defRPr>
            </a:lvl1pPr>
          </a:lstStyle>
          <a:p>
            <a:r>
              <a:t>Experience</a:t>
            </a:r>
          </a:p>
        </p:txBody>
      </p:sp>
      <p:sp>
        <p:nvSpPr>
          <p:cNvPr id="134" name="ACCESS"/>
          <p:cNvSpPr txBox="1"/>
          <p:nvPr/>
        </p:nvSpPr>
        <p:spPr>
          <a:xfrm>
            <a:off x="2635859" y="822978"/>
            <a:ext cx="6920282" cy="4599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lgn="ctr" defTabSz="412750">
              <a:defRPr sz="2800">
                <a:solidFill>
                  <a:srgbClr val="004D80"/>
                </a:solidFill>
                <a:latin typeface="Helvetica Neue"/>
                <a:ea typeface="Helvetica Neue"/>
                <a:cs typeface="Helvetica Neue"/>
                <a:sym typeface="Helvetica Neue"/>
              </a:defRPr>
            </a:lvl1pPr>
          </a:lstStyle>
          <a:p>
            <a:r>
              <a:t>25 Years of Ministry, 13 Years of Consulting</a:t>
            </a:r>
          </a:p>
        </p:txBody>
      </p:sp>
      <p:sp>
        <p:nvSpPr>
          <p:cNvPr id="135" name="ACCESS"/>
          <p:cNvSpPr txBox="1"/>
          <p:nvPr/>
        </p:nvSpPr>
        <p:spPr>
          <a:xfrm>
            <a:off x="2984703" y="1198277"/>
            <a:ext cx="6222594" cy="4599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lgn="ctr" defTabSz="412750">
              <a:defRPr sz="2800">
                <a:solidFill>
                  <a:srgbClr val="004D80"/>
                </a:solidFill>
                <a:latin typeface="Helvetica Neue"/>
                <a:ea typeface="Helvetica Neue"/>
                <a:cs typeface="Helvetica Neue"/>
                <a:sym typeface="Helvetica Neue"/>
              </a:defRPr>
            </a:lvl1pPr>
          </a:lstStyle>
          <a:p>
            <a:r>
              <a:t>1100 Interviews, 1000s More Surveyed</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At the end of the third or beginning of the second century BC under the Seleucid king Antiochus II, we have evidence of the existence of a council of elders consisting of seventy (or seventy-one) members, the Sanhedrin”.…"/>
          <p:cNvSpPr txBox="1"/>
          <p:nvPr/>
        </p:nvSpPr>
        <p:spPr>
          <a:xfrm>
            <a:off x="345334" y="2445423"/>
            <a:ext cx="11501332" cy="2592547"/>
          </a:xfrm>
          <a:prstGeom prst="rect">
            <a:avLst/>
          </a:prstGeom>
          <a:solidFill>
            <a:srgbClr val="FFFFFF"/>
          </a:solidFill>
          <a:ln w="12700">
            <a:solidFill>
              <a:schemeClr val="accent1"/>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spcBef>
                <a:spcPts val="800"/>
              </a:spcBef>
              <a:defRPr sz="3200"/>
            </a:pPr>
            <a:r>
              <a:t>“At the end of the third or beginning of the second century BC under the Seleucid king Antiochus II, we have evidence of the existence of a council of elders consisting of seventy (or seventy-one) members, the Sanhedrin”. </a:t>
            </a:r>
          </a:p>
          <a:p>
            <a:pPr algn="r">
              <a:spcBef>
                <a:spcPts val="800"/>
              </a:spcBef>
              <a:defRPr sz="3200"/>
            </a:pPr>
            <a:r>
              <a:t>—Evans, D. &amp; Godwin, J., </a:t>
            </a:r>
            <a:r>
              <a:rPr i="1"/>
              <a:t>Elder governance</a:t>
            </a:r>
          </a:p>
        </p:txBody>
      </p:sp>
      <p:pic>
        <p:nvPicPr>
          <p:cNvPr id="239" name="28767173-old-grungy-piece-of-parchment-paper-antique-manuscript-letter-background-.jpeg" descr="28767173-old-grungy-piece-of-parchment-paper-antique-manuscript-letter-background-.jpe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076065" y="217616"/>
            <a:ext cx="846991" cy="967564"/>
          </a:xfrm>
          <a:prstGeom prst="rect">
            <a:avLst/>
          </a:prstGeom>
          <a:ln w="12700">
            <a:miter lim="400000"/>
          </a:ln>
        </p:spPr>
      </p:pic>
      <p:sp>
        <p:nvSpPr>
          <p:cNvPr id="240" name="1"/>
          <p:cNvSpPr txBox="1"/>
          <p:nvPr/>
        </p:nvSpPr>
        <p:spPr>
          <a:xfrm>
            <a:off x="11260822" y="343262"/>
            <a:ext cx="477477" cy="843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5800"/>
            </a:lvl1pPr>
          </a:lstStyle>
          <a:p>
            <a:r>
              <a:t>1</a:t>
            </a:r>
          </a:p>
        </p:txBody>
      </p:sp>
      <p:sp>
        <p:nvSpPr>
          <p:cNvPr id="241" name="Inter-Testament"/>
          <p:cNvSpPr txBox="1"/>
          <p:nvPr/>
        </p:nvSpPr>
        <p:spPr>
          <a:xfrm>
            <a:off x="2457053" y="239669"/>
            <a:ext cx="7277894" cy="14054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lgn="ctr" defTabSz="321468">
              <a:defRPr sz="4800" b="1">
                <a:solidFill>
                  <a:schemeClr val="accent2">
                    <a:satOff val="-18194"/>
                    <a:lumOff val="-11215"/>
                  </a:schemeClr>
                </a:solidFill>
                <a:latin typeface="Helvetica Neue"/>
                <a:ea typeface="Helvetica Neue"/>
                <a:cs typeface="Helvetica Neue"/>
                <a:sym typeface="Helvetica Neue"/>
              </a:defRPr>
            </a:lvl1pPr>
          </a:lstStyle>
          <a:p>
            <a:r>
              <a:t>Inter-Testament</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Alongside chief priests…"/>
          <p:cNvSpPr txBox="1"/>
          <p:nvPr/>
        </p:nvSpPr>
        <p:spPr>
          <a:xfrm>
            <a:off x="345334" y="2445423"/>
            <a:ext cx="11501332" cy="2897347"/>
          </a:xfrm>
          <a:prstGeom prst="rect">
            <a:avLst/>
          </a:prstGeom>
          <a:solidFill>
            <a:srgbClr val="FFFFFF"/>
          </a:solidFill>
          <a:ln w="12700">
            <a:solidFill>
              <a:schemeClr val="accent1"/>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spcBef>
                <a:spcPts val="800"/>
              </a:spcBef>
              <a:defRPr sz="3200"/>
            </a:pPr>
            <a:r>
              <a:t>Alongside chief priests</a:t>
            </a:r>
          </a:p>
          <a:p>
            <a:pPr>
              <a:spcBef>
                <a:spcPts val="800"/>
              </a:spcBef>
              <a:defRPr sz="3200"/>
            </a:pPr>
            <a:r>
              <a:t>Many abused their position</a:t>
            </a:r>
          </a:p>
          <a:p>
            <a:pPr>
              <a:spcBef>
                <a:spcPts val="800"/>
              </a:spcBef>
              <a:defRPr sz="3200"/>
            </a:pPr>
            <a:r>
              <a:t>Part of the conspiracy against Jesus</a:t>
            </a:r>
          </a:p>
          <a:p>
            <a:pPr>
              <a:spcBef>
                <a:spcPts val="800"/>
              </a:spcBef>
              <a:defRPr sz="3200"/>
            </a:pPr>
            <a:r>
              <a:t>Opposed the apostles, complicit in Stephen’s death (Acts 4-7)</a:t>
            </a:r>
          </a:p>
          <a:p>
            <a:pPr>
              <a:spcBef>
                <a:spcPts val="800"/>
              </a:spcBef>
              <a:defRPr sz="3200"/>
            </a:pPr>
            <a:r>
              <a:t>Good examples: Nicodemus and Joseph of Arimethea</a:t>
            </a:r>
          </a:p>
        </p:txBody>
      </p:sp>
      <p:pic>
        <p:nvPicPr>
          <p:cNvPr id="244" name="28767173-old-grungy-piece-of-parchment-paper-antique-manuscript-letter-background-.jpeg" descr="28767173-old-grungy-piece-of-parchment-paper-antique-manuscript-letter-background-.jpe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076065" y="217616"/>
            <a:ext cx="846991" cy="967564"/>
          </a:xfrm>
          <a:prstGeom prst="rect">
            <a:avLst/>
          </a:prstGeom>
          <a:ln w="12700">
            <a:miter lim="400000"/>
          </a:ln>
        </p:spPr>
      </p:pic>
      <p:sp>
        <p:nvSpPr>
          <p:cNvPr id="245" name="1"/>
          <p:cNvSpPr txBox="1"/>
          <p:nvPr/>
        </p:nvSpPr>
        <p:spPr>
          <a:xfrm>
            <a:off x="11260822" y="343262"/>
            <a:ext cx="477477" cy="843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5800"/>
            </a:lvl1pPr>
          </a:lstStyle>
          <a:p>
            <a:r>
              <a:t>1</a:t>
            </a:r>
          </a:p>
        </p:txBody>
      </p:sp>
      <p:sp>
        <p:nvSpPr>
          <p:cNvPr id="246" name="Gospels/Acts"/>
          <p:cNvSpPr txBox="1"/>
          <p:nvPr/>
        </p:nvSpPr>
        <p:spPr>
          <a:xfrm>
            <a:off x="2457053" y="239669"/>
            <a:ext cx="7277894" cy="14054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lgn="ctr" defTabSz="321468">
              <a:defRPr sz="4800" b="1">
                <a:solidFill>
                  <a:schemeClr val="accent2">
                    <a:satOff val="-18194"/>
                    <a:lumOff val="-11215"/>
                  </a:schemeClr>
                </a:solidFill>
                <a:latin typeface="Helvetica Neue"/>
                <a:ea typeface="Helvetica Neue"/>
                <a:cs typeface="Helvetica Neue"/>
                <a:sym typeface="Helvetica Neue"/>
              </a:defRPr>
            </a:lvl1pPr>
          </a:lstStyle>
          <a:p>
            <a:r>
              <a:t>Gospels/Acts</a:t>
            </a:r>
          </a:p>
        </p:txBody>
      </p:sp>
      <p:sp>
        <p:nvSpPr>
          <p:cNvPr id="247" name="JUDAISM"/>
          <p:cNvSpPr txBox="1"/>
          <p:nvPr/>
        </p:nvSpPr>
        <p:spPr>
          <a:xfrm>
            <a:off x="5366501" y="1332056"/>
            <a:ext cx="1458998" cy="4447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800" b="1"/>
            </a:lvl1pPr>
          </a:lstStyle>
          <a:p>
            <a:r>
              <a:t>JUDAISM</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Oval"/>
          <p:cNvSpPr/>
          <p:nvPr/>
        </p:nvSpPr>
        <p:spPr>
          <a:xfrm>
            <a:off x="7632053" y="2931737"/>
            <a:ext cx="2459843" cy="2554571"/>
          </a:xfrm>
          <a:prstGeom prst="ellipse">
            <a:avLst/>
          </a:prstGeom>
          <a:ln w="3175">
            <a:solidFill>
              <a:srgbClr val="000000"/>
            </a:solidFill>
            <a:custDash>
              <a:ds d="600000" sp="600000"/>
            </a:custDash>
            <a:miter lim="400000"/>
          </a:ln>
        </p:spPr>
        <p:txBody>
          <a:bodyPr lIns="26789" tIns="26789" rIns="26789" bIns="26789" anchor="ctr"/>
          <a:lstStyle/>
          <a:p>
            <a:pPr algn="ctr" defTabSz="410765">
              <a:defRPr sz="1400">
                <a:solidFill>
                  <a:srgbClr val="FFFFFF"/>
                </a:solidFill>
                <a:latin typeface="Helvetica Neue Medium"/>
                <a:ea typeface="Helvetica Neue Medium"/>
                <a:cs typeface="Helvetica Neue Medium"/>
                <a:sym typeface="Helvetica Neue Medium"/>
              </a:defRPr>
            </a:pPr>
            <a:endParaRPr/>
          </a:p>
        </p:txBody>
      </p:sp>
      <p:sp>
        <p:nvSpPr>
          <p:cNvPr id="250" name="An Illustration: The Jerusalem Council…"/>
          <p:cNvSpPr txBox="1"/>
          <p:nvPr/>
        </p:nvSpPr>
        <p:spPr>
          <a:xfrm>
            <a:off x="964437" y="3035590"/>
            <a:ext cx="3944203" cy="14990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p>
            <a:pPr algn="ctr" defTabSz="410765">
              <a:defRPr sz="2400" b="1">
                <a:solidFill>
                  <a:srgbClr val="5E5E5E"/>
                </a:solidFill>
                <a:latin typeface="Helvetica Neue"/>
                <a:ea typeface="Helvetica Neue"/>
                <a:cs typeface="Helvetica Neue"/>
                <a:sym typeface="Helvetica Neue"/>
              </a:defRPr>
            </a:pPr>
            <a:r>
              <a:t>An Illustration: The Jerusalem Council</a:t>
            </a:r>
          </a:p>
          <a:p>
            <a:pPr algn="ctr" defTabSz="410765">
              <a:defRPr sz="2200">
                <a:solidFill>
                  <a:srgbClr val="5E5E5E"/>
                </a:solidFill>
                <a:latin typeface="Helvetica Neue"/>
                <a:ea typeface="Helvetica Neue"/>
                <a:cs typeface="Helvetica Neue"/>
                <a:sym typeface="Helvetica Neue"/>
              </a:defRPr>
            </a:pPr>
            <a:r>
              <a:t>The First Major Controversy (Acts 10-15)</a:t>
            </a:r>
          </a:p>
        </p:txBody>
      </p:sp>
      <p:grpSp>
        <p:nvGrpSpPr>
          <p:cNvPr id="253" name="Group"/>
          <p:cNvGrpSpPr/>
          <p:nvPr/>
        </p:nvGrpSpPr>
        <p:grpSpPr>
          <a:xfrm>
            <a:off x="7340250" y="4773593"/>
            <a:ext cx="1543310" cy="1499051"/>
            <a:chOff x="0" y="0"/>
            <a:chExt cx="1543309" cy="1499050"/>
          </a:xfrm>
        </p:grpSpPr>
        <p:sp>
          <p:nvSpPr>
            <p:cNvPr id="251" name="Oval"/>
            <p:cNvSpPr/>
            <p:nvPr/>
          </p:nvSpPr>
          <p:spPr>
            <a:xfrm>
              <a:off x="0" y="0"/>
              <a:ext cx="1543310" cy="1499051"/>
            </a:xfrm>
            <a:prstGeom prst="ellipse">
              <a:avLst/>
            </a:prstGeom>
            <a:noFill/>
            <a:ln w="12700" cap="flat">
              <a:solidFill>
                <a:srgbClr val="000000"/>
              </a:solidFill>
              <a:prstDash val="solid"/>
              <a:miter lim="400000"/>
            </a:ln>
            <a:effectLst/>
          </p:spPr>
          <p:txBody>
            <a:bodyPr wrap="square" lIns="26789" tIns="26789" rIns="26789" bIns="26789" numCol="1" anchor="ctr">
              <a:noAutofit/>
            </a:bodyPr>
            <a:lstStyle/>
            <a:p>
              <a:pPr algn="ctr" defTabSz="410765">
                <a:defRPr sz="1400">
                  <a:solidFill>
                    <a:srgbClr val="FFFFFF"/>
                  </a:solidFill>
                  <a:latin typeface="Helvetica Neue Medium"/>
                  <a:ea typeface="Helvetica Neue Medium"/>
                  <a:cs typeface="Helvetica Neue Medium"/>
                  <a:sym typeface="Helvetica Neue Medium"/>
                </a:defRPr>
              </a:pPr>
              <a:endParaRPr/>
            </a:p>
          </p:txBody>
        </p:sp>
        <p:sp>
          <p:nvSpPr>
            <p:cNvPr id="252" name="The Whole…"/>
            <p:cNvSpPr txBox="1"/>
            <p:nvPr/>
          </p:nvSpPr>
          <p:spPr>
            <a:xfrm>
              <a:off x="277013" y="397813"/>
              <a:ext cx="989284" cy="7034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p>
              <a:pPr algn="ctr" defTabSz="410765">
                <a:defRPr sz="1400" b="1">
                  <a:latin typeface="Gill Sans"/>
                  <a:ea typeface="Gill Sans"/>
                  <a:cs typeface="Gill Sans"/>
                  <a:sym typeface="Gill Sans"/>
                </a:defRPr>
              </a:pPr>
              <a:r>
                <a:rPr b="0"/>
                <a:t>The </a:t>
              </a:r>
              <a:r>
                <a:t>Whole</a:t>
              </a:r>
            </a:p>
            <a:p>
              <a:pPr algn="ctr" defTabSz="410765">
                <a:defRPr sz="1400" b="1">
                  <a:latin typeface="Gill Sans"/>
                  <a:ea typeface="Gill Sans"/>
                  <a:cs typeface="Gill Sans"/>
                  <a:sym typeface="Gill Sans"/>
                </a:defRPr>
              </a:pPr>
              <a:r>
                <a:t>Church</a:t>
              </a:r>
            </a:p>
            <a:p>
              <a:pPr algn="ctr" defTabSz="410765">
                <a:defRPr sz="1400">
                  <a:latin typeface="Gill Sans"/>
                  <a:ea typeface="Gill Sans"/>
                  <a:cs typeface="Gill Sans"/>
                  <a:sym typeface="Gill Sans"/>
                </a:defRPr>
              </a:pPr>
              <a:r>
                <a:t>(15:22)</a:t>
              </a:r>
            </a:p>
          </p:txBody>
        </p:sp>
      </p:grpSp>
      <p:grpSp>
        <p:nvGrpSpPr>
          <p:cNvPr id="256" name="Group"/>
          <p:cNvGrpSpPr/>
          <p:nvPr/>
        </p:nvGrpSpPr>
        <p:grpSpPr>
          <a:xfrm>
            <a:off x="7340250" y="2220368"/>
            <a:ext cx="1543310" cy="1499051"/>
            <a:chOff x="0" y="0"/>
            <a:chExt cx="1543309" cy="1499050"/>
          </a:xfrm>
        </p:grpSpPr>
        <p:sp>
          <p:nvSpPr>
            <p:cNvPr id="254" name="Oval"/>
            <p:cNvSpPr/>
            <p:nvPr/>
          </p:nvSpPr>
          <p:spPr>
            <a:xfrm>
              <a:off x="0" y="0"/>
              <a:ext cx="1543310" cy="1499051"/>
            </a:xfrm>
            <a:prstGeom prst="ellipse">
              <a:avLst/>
            </a:prstGeom>
            <a:noFill/>
            <a:ln w="12700" cap="flat">
              <a:solidFill>
                <a:srgbClr val="000000"/>
              </a:solidFill>
              <a:prstDash val="solid"/>
              <a:miter lim="400000"/>
            </a:ln>
            <a:effectLst/>
          </p:spPr>
          <p:txBody>
            <a:bodyPr wrap="square" lIns="26789" tIns="26789" rIns="26789" bIns="26789" numCol="1" anchor="ctr">
              <a:noAutofit/>
            </a:bodyPr>
            <a:lstStyle/>
            <a:p>
              <a:pPr algn="ctr" defTabSz="410765">
                <a:defRPr sz="1400">
                  <a:solidFill>
                    <a:srgbClr val="FFFFFF"/>
                  </a:solidFill>
                  <a:latin typeface="Helvetica Neue Medium"/>
                  <a:ea typeface="Helvetica Neue Medium"/>
                  <a:cs typeface="Helvetica Neue Medium"/>
                  <a:sym typeface="Helvetica Neue Medium"/>
                </a:defRPr>
              </a:pPr>
              <a:endParaRPr/>
            </a:p>
          </p:txBody>
        </p:sp>
        <p:sp>
          <p:nvSpPr>
            <p:cNvPr id="255" name="Barnabas and…"/>
            <p:cNvSpPr txBox="1"/>
            <p:nvPr/>
          </p:nvSpPr>
          <p:spPr>
            <a:xfrm>
              <a:off x="145632" y="263886"/>
              <a:ext cx="1252045" cy="91394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p>
              <a:pPr algn="ctr" defTabSz="410765">
                <a:defRPr sz="1400">
                  <a:latin typeface="Gill Sans"/>
                  <a:ea typeface="Gill Sans"/>
                  <a:cs typeface="Gill Sans"/>
                  <a:sym typeface="Gill Sans"/>
                </a:defRPr>
              </a:pPr>
              <a:r>
                <a:rPr b="1"/>
                <a:t>Barnabas</a:t>
              </a:r>
              <a:r>
                <a:t> and </a:t>
              </a:r>
            </a:p>
            <a:p>
              <a:pPr algn="ctr" defTabSz="410765">
                <a:defRPr sz="1400">
                  <a:latin typeface="Gill Sans"/>
                  <a:ea typeface="Gill Sans"/>
                  <a:cs typeface="Gill Sans"/>
                  <a:sym typeface="Gill Sans"/>
                </a:defRPr>
              </a:pPr>
              <a:r>
                <a:rPr b="1"/>
                <a:t>Paul</a:t>
              </a:r>
            </a:p>
            <a:p>
              <a:pPr algn="ctr" defTabSz="410765">
                <a:defRPr sz="1400">
                  <a:latin typeface="Gill Sans"/>
                  <a:ea typeface="Gill Sans"/>
                  <a:cs typeface="Gill Sans"/>
                  <a:sym typeface="Gill Sans"/>
                </a:defRPr>
              </a:pPr>
              <a:r>
                <a:t>Investigators</a:t>
              </a:r>
            </a:p>
            <a:p>
              <a:pPr algn="ctr" defTabSz="410765">
                <a:defRPr sz="1400">
                  <a:latin typeface="Gill Sans"/>
                  <a:ea typeface="Gill Sans"/>
                  <a:cs typeface="Gill Sans"/>
                  <a:sym typeface="Gill Sans"/>
                </a:defRPr>
              </a:pPr>
              <a:r>
                <a:t>11:22-26, 15:12</a:t>
              </a:r>
            </a:p>
          </p:txBody>
        </p:sp>
      </p:grpSp>
      <p:grpSp>
        <p:nvGrpSpPr>
          <p:cNvPr id="259" name="Group"/>
          <p:cNvGrpSpPr/>
          <p:nvPr/>
        </p:nvGrpSpPr>
        <p:grpSpPr>
          <a:xfrm>
            <a:off x="8877386" y="4754543"/>
            <a:ext cx="1543310" cy="1499051"/>
            <a:chOff x="0" y="0"/>
            <a:chExt cx="1543309" cy="1499050"/>
          </a:xfrm>
        </p:grpSpPr>
        <p:sp>
          <p:nvSpPr>
            <p:cNvPr id="257" name="Oval"/>
            <p:cNvSpPr/>
            <p:nvPr/>
          </p:nvSpPr>
          <p:spPr>
            <a:xfrm>
              <a:off x="0" y="0"/>
              <a:ext cx="1543310" cy="1499051"/>
            </a:xfrm>
            <a:prstGeom prst="ellipse">
              <a:avLst/>
            </a:prstGeom>
            <a:noFill/>
            <a:ln w="12700" cap="flat">
              <a:solidFill>
                <a:srgbClr val="000000"/>
              </a:solidFill>
              <a:prstDash val="solid"/>
              <a:miter lim="400000"/>
            </a:ln>
            <a:effectLst/>
          </p:spPr>
          <p:txBody>
            <a:bodyPr wrap="square" lIns="26789" tIns="26789" rIns="26789" bIns="26789" numCol="1" anchor="ctr">
              <a:noAutofit/>
            </a:bodyPr>
            <a:lstStyle/>
            <a:p>
              <a:pPr algn="ctr" defTabSz="410765">
                <a:defRPr sz="1400">
                  <a:solidFill>
                    <a:srgbClr val="FFFFFF"/>
                  </a:solidFill>
                  <a:latin typeface="Helvetica Neue Medium"/>
                  <a:ea typeface="Helvetica Neue Medium"/>
                  <a:cs typeface="Helvetica Neue Medium"/>
                  <a:sym typeface="Helvetica Neue Medium"/>
                </a:defRPr>
              </a:pPr>
              <a:endParaRPr/>
            </a:p>
          </p:txBody>
        </p:sp>
        <p:sp>
          <p:nvSpPr>
            <p:cNvPr id="258" name="James (elder)…"/>
            <p:cNvSpPr txBox="1"/>
            <p:nvPr/>
          </p:nvSpPr>
          <p:spPr>
            <a:xfrm>
              <a:off x="410958" y="376711"/>
              <a:ext cx="721393" cy="7456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p>
              <a:pPr algn="ctr" defTabSz="410765">
                <a:defRPr sz="1400" b="1">
                  <a:latin typeface="Gill Sans"/>
                  <a:ea typeface="Gill Sans"/>
                  <a:cs typeface="Gill Sans"/>
                  <a:sym typeface="Gill Sans"/>
                </a:defRPr>
              </a:pPr>
              <a:r>
                <a:t>James (elder)</a:t>
              </a:r>
            </a:p>
            <a:p>
              <a:pPr algn="ctr" defTabSz="410765">
                <a:defRPr sz="1400">
                  <a:latin typeface="Gill Sans"/>
                  <a:ea typeface="Gill Sans"/>
                  <a:cs typeface="Gill Sans"/>
                  <a:sym typeface="Gill Sans"/>
                </a:defRPr>
              </a:pPr>
              <a:r>
                <a:t>15:13-21</a:t>
              </a:r>
            </a:p>
          </p:txBody>
        </p:sp>
      </p:grpSp>
      <p:grpSp>
        <p:nvGrpSpPr>
          <p:cNvPr id="262" name="Group"/>
          <p:cNvGrpSpPr/>
          <p:nvPr/>
        </p:nvGrpSpPr>
        <p:grpSpPr>
          <a:xfrm>
            <a:off x="6534007" y="3485567"/>
            <a:ext cx="1543310" cy="1499051"/>
            <a:chOff x="0" y="0"/>
            <a:chExt cx="1543309" cy="1499050"/>
          </a:xfrm>
        </p:grpSpPr>
        <p:sp>
          <p:nvSpPr>
            <p:cNvPr id="260" name="Oval"/>
            <p:cNvSpPr/>
            <p:nvPr/>
          </p:nvSpPr>
          <p:spPr>
            <a:xfrm>
              <a:off x="0" y="0"/>
              <a:ext cx="1543310" cy="1499051"/>
            </a:xfrm>
            <a:prstGeom prst="ellipse">
              <a:avLst/>
            </a:prstGeom>
            <a:noFill/>
            <a:ln w="12700" cap="flat">
              <a:solidFill>
                <a:srgbClr val="000000"/>
              </a:solidFill>
              <a:prstDash val="solid"/>
              <a:miter lim="400000"/>
            </a:ln>
            <a:effectLst/>
          </p:spPr>
          <p:txBody>
            <a:bodyPr wrap="square" lIns="26789" tIns="26789" rIns="26789" bIns="26789" numCol="1" anchor="ctr">
              <a:noAutofit/>
            </a:bodyPr>
            <a:lstStyle/>
            <a:p>
              <a:pPr algn="ctr" defTabSz="410765">
                <a:defRPr sz="1400">
                  <a:solidFill>
                    <a:srgbClr val="FFFFFF"/>
                  </a:solidFill>
                  <a:latin typeface="Helvetica Neue Medium"/>
                  <a:ea typeface="Helvetica Neue Medium"/>
                  <a:cs typeface="Helvetica Neue Medium"/>
                  <a:sym typeface="Helvetica Neue Medium"/>
                </a:defRPr>
              </a:pPr>
              <a:endParaRPr/>
            </a:p>
          </p:txBody>
        </p:sp>
        <p:sp>
          <p:nvSpPr>
            <p:cNvPr id="261" name="Simon Peter…"/>
            <p:cNvSpPr txBox="1"/>
            <p:nvPr/>
          </p:nvSpPr>
          <p:spPr>
            <a:xfrm>
              <a:off x="57915" y="266890"/>
              <a:ext cx="1427479" cy="9131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p>
              <a:pPr algn="ctr" defTabSz="410765">
                <a:defRPr sz="1400" b="1">
                  <a:latin typeface="Gill Sans"/>
                  <a:ea typeface="Gill Sans"/>
                  <a:cs typeface="Gill Sans"/>
                  <a:sym typeface="Gill Sans"/>
                </a:defRPr>
              </a:pPr>
              <a:r>
                <a:t>Simon Peter</a:t>
              </a:r>
            </a:p>
            <a:p>
              <a:pPr algn="ctr" defTabSz="410765">
                <a:defRPr sz="1400">
                  <a:latin typeface="Gill Sans"/>
                  <a:ea typeface="Gill Sans"/>
                  <a:cs typeface="Gill Sans"/>
                  <a:sym typeface="Gill Sans"/>
                </a:defRPr>
              </a:pPr>
              <a:r>
                <a:t>Witness to the Holy Spirit (Acts 10:1-48, 15:7-11)</a:t>
              </a:r>
            </a:p>
          </p:txBody>
        </p:sp>
      </p:grpSp>
      <p:grpSp>
        <p:nvGrpSpPr>
          <p:cNvPr id="265" name="Group"/>
          <p:cNvGrpSpPr/>
          <p:nvPr/>
        </p:nvGrpSpPr>
        <p:grpSpPr>
          <a:xfrm>
            <a:off x="9702683" y="3485567"/>
            <a:ext cx="1543310" cy="1499051"/>
            <a:chOff x="0" y="0"/>
            <a:chExt cx="1543309" cy="1499050"/>
          </a:xfrm>
        </p:grpSpPr>
        <p:sp>
          <p:nvSpPr>
            <p:cNvPr id="263" name="Oval"/>
            <p:cNvSpPr/>
            <p:nvPr/>
          </p:nvSpPr>
          <p:spPr>
            <a:xfrm>
              <a:off x="0" y="0"/>
              <a:ext cx="1543310" cy="1499051"/>
            </a:xfrm>
            <a:prstGeom prst="ellipse">
              <a:avLst/>
            </a:prstGeom>
            <a:noFill/>
            <a:ln w="12700" cap="flat">
              <a:solidFill>
                <a:srgbClr val="000000"/>
              </a:solidFill>
              <a:prstDash val="solid"/>
              <a:miter lim="400000"/>
            </a:ln>
            <a:effectLst/>
          </p:spPr>
          <p:txBody>
            <a:bodyPr wrap="square" lIns="26789" tIns="26789" rIns="26789" bIns="26789" numCol="1" anchor="ctr">
              <a:noAutofit/>
            </a:bodyPr>
            <a:lstStyle/>
            <a:p>
              <a:pPr algn="ctr" defTabSz="410765">
                <a:defRPr sz="1400">
                  <a:solidFill>
                    <a:srgbClr val="FFFFFF"/>
                  </a:solidFill>
                  <a:latin typeface="Helvetica Neue Medium"/>
                  <a:ea typeface="Helvetica Neue Medium"/>
                  <a:cs typeface="Helvetica Neue Medium"/>
                  <a:sym typeface="Helvetica Neue Medium"/>
                </a:defRPr>
              </a:pPr>
              <a:endParaRPr/>
            </a:p>
          </p:txBody>
        </p:sp>
        <p:sp>
          <p:nvSpPr>
            <p:cNvPr id="264" name="Apostles and Elders (15:6)"/>
            <p:cNvSpPr txBox="1"/>
            <p:nvPr/>
          </p:nvSpPr>
          <p:spPr>
            <a:xfrm>
              <a:off x="127412" y="528202"/>
              <a:ext cx="1288485" cy="49372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p>
              <a:pPr algn="ctr" defTabSz="321468">
                <a:spcBef>
                  <a:spcPts val="400"/>
                </a:spcBef>
                <a:defRPr sz="1400">
                  <a:latin typeface="Gill Sans"/>
                  <a:ea typeface="Gill Sans"/>
                  <a:cs typeface="Gill Sans"/>
                  <a:sym typeface="Gill Sans"/>
                </a:defRPr>
              </a:pPr>
              <a:r>
                <a:rPr b="1"/>
                <a:t>Apostles</a:t>
              </a:r>
              <a:r>
                <a:t> and </a:t>
              </a:r>
              <a:r>
                <a:rPr b="1"/>
                <a:t>Elders</a:t>
              </a:r>
              <a:r>
                <a:t> (15:6)</a:t>
              </a:r>
            </a:p>
          </p:txBody>
        </p:sp>
      </p:grpSp>
      <p:grpSp>
        <p:nvGrpSpPr>
          <p:cNvPr id="268" name="Group"/>
          <p:cNvGrpSpPr/>
          <p:nvPr/>
        </p:nvGrpSpPr>
        <p:grpSpPr>
          <a:xfrm>
            <a:off x="8877386" y="2220368"/>
            <a:ext cx="1543310" cy="1499051"/>
            <a:chOff x="0" y="0"/>
            <a:chExt cx="1543309" cy="1499050"/>
          </a:xfrm>
        </p:grpSpPr>
        <p:sp>
          <p:nvSpPr>
            <p:cNvPr id="266" name="Oval"/>
            <p:cNvSpPr/>
            <p:nvPr/>
          </p:nvSpPr>
          <p:spPr>
            <a:xfrm>
              <a:off x="0" y="0"/>
              <a:ext cx="1543310" cy="1499051"/>
            </a:xfrm>
            <a:prstGeom prst="ellipse">
              <a:avLst/>
            </a:prstGeom>
            <a:noFill/>
            <a:ln w="12700" cap="flat">
              <a:solidFill>
                <a:srgbClr val="000000"/>
              </a:solidFill>
              <a:prstDash val="solid"/>
              <a:miter lim="400000"/>
            </a:ln>
            <a:effectLst/>
          </p:spPr>
          <p:txBody>
            <a:bodyPr wrap="square" lIns="26789" tIns="26789" rIns="26789" bIns="26789" numCol="1" anchor="ctr">
              <a:noAutofit/>
            </a:bodyPr>
            <a:lstStyle/>
            <a:p>
              <a:pPr algn="ctr" defTabSz="410765">
                <a:defRPr sz="1400">
                  <a:solidFill>
                    <a:srgbClr val="FFFFFF"/>
                  </a:solidFill>
                  <a:latin typeface="Helvetica Neue Medium"/>
                  <a:ea typeface="Helvetica Neue Medium"/>
                  <a:cs typeface="Helvetica Neue Medium"/>
                  <a:sym typeface="Helvetica Neue Medium"/>
                </a:defRPr>
              </a:pPr>
              <a:endParaRPr/>
            </a:p>
          </p:txBody>
        </p:sp>
        <p:sp>
          <p:nvSpPr>
            <p:cNvPr id="267" name="Believers  Among…"/>
            <p:cNvSpPr txBox="1"/>
            <p:nvPr/>
          </p:nvSpPr>
          <p:spPr>
            <a:xfrm>
              <a:off x="133929" y="323632"/>
              <a:ext cx="1297802" cy="7034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p>
              <a:pPr algn="ctr" defTabSz="410765">
                <a:defRPr sz="1400">
                  <a:latin typeface="Gill Sans"/>
                  <a:ea typeface="Gill Sans"/>
                  <a:cs typeface="Gill Sans"/>
                  <a:sym typeface="Gill Sans"/>
                </a:defRPr>
              </a:pPr>
              <a:r>
                <a:t>Believers  Among</a:t>
              </a:r>
            </a:p>
            <a:p>
              <a:pPr algn="ctr" defTabSz="410765">
                <a:defRPr sz="1400">
                  <a:latin typeface="Gill Sans"/>
                  <a:ea typeface="Gill Sans"/>
                  <a:cs typeface="Gill Sans"/>
                  <a:sym typeface="Gill Sans"/>
                </a:defRPr>
              </a:pPr>
              <a:r>
                <a:t>the </a:t>
              </a:r>
              <a:r>
                <a:rPr b="1"/>
                <a:t>Pharisees</a:t>
              </a:r>
            </a:p>
            <a:p>
              <a:pPr algn="ctr" defTabSz="410765">
                <a:defRPr sz="1400">
                  <a:latin typeface="Gill Sans"/>
                  <a:ea typeface="Gill Sans"/>
                  <a:cs typeface="Gill Sans"/>
                  <a:sym typeface="Gill Sans"/>
                </a:defRPr>
              </a:pPr>
              <a:r>
                <a:t>15:5</a:t>
              </a:r>
            </a:p>
          </p:txBody>
        </p:sp>
      </p:grpSp>
      <p:sp>
        <p:nvSpPr>
          <p:cNvPr id="269" name="Acts"/>
          <p:cNvSpPr txBox="1"/>
          <p:nvPr/>
        </p:nvSpPr>
        <p:spPr>
          <a:xfrm>
            <a:off x="2457053" y="239669"/>
            <a:ext cx="7277894" cy="14054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lgn="ctr" defTabSz="321468">
              <a:defRPr sz="4800" b="1">
                <a:solidFill>
                  <a:schemeClr val="accent2">
                    <a:satOff val="-18194"/>
                    <a:lumOff val="-11215"/>
                  </a:schemeClr>
                </a:solidFill>
                <a:latin typeface="Helvetica Neue"/>
                <a:ea typeface="Helvetica Neue"/>
                <a:cs typeface="Helvetica Neue"/>
                <a:sym typeface="Helvetica Neue"/>
              </a:defRPr>
            </a:lvl1pPr>
          </a:lstStyle>
          <a:p>
            <a:r>
              <a:t>Acts</a:t>
            </a:r>
          </a:p>
        </p:txBody>
      </p:sp>
      <p:sp>
        <p:nvSpPr>
          <p:cNvPr id="270" name="THE CHURCH"/>
          <p:cNvSpPr txBox="1"/>
          <p:nvPr/>
        </p:nvSpPr>
        <p:spPr>
          <a:xfrm>
            <a:off x="5089383" y="1348989"/>
            <a:ext cx="2013234" cy="4447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800" b="1"/>
            </a:lvl1pPr>
          </a:lstStyle>
          <a:p>
            <a:r>
              <a:t>THE CHURCH</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2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2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 grpId="6" animBg="1" advAuto="0"/>
      <p:bldP spid="256" grpId="1" animBg="1" advAuto="0"/>
      <p:bldP spid="259" grpId="5" animBg="1" advAuto="0"/>
      <p:bldP spid="262" grpId="3" animBg="1" advAuto="0"/>
      <p:bldP spid="265" grpId="4" animBg="1" advAuto="0"/>
      <p:bldP spid="268" grpId="2"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From Miletus, Paul sent to Ephesus for the elders of the church.…"/>
          <p:cNvSpPr txBox="1"/>
          <p:nvPr/>
        </p:nvSpPr>
        <p:spPr>
          <a:xfrm>
            <a:off x="359966" y="2045372"/>
            <a:ext cx="11472068" cy="44551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900"/>
            </a:pPr>
            <a:r>
              <a:t>From Miletus, Paul sent to Ephesus for the </a:t>
            </a:r>
            <a:r>
              <a:rPr b="1" u="sng"/>
              <a:t>elders</a:t>
            </a:r>
            <a:r>
              <a:t> of the church.</a:t>
            </a:r>
          </a:p>
          <a:p>
            <a:pPr>
              <a:defRPr sz="2900"/>
            </a:pPr>
            <a:r>
              <a:t>… </a:t>
            </a:r>
            <a:r>
              <a:rPr b="1"/>
              <a:t>Keep watch (proséchō)* over yourselves and all the flock of which the Holy Spirit has made you </a:t>
            </a:r>
            <a:r>
              <a:rPr b="1" u="sng"/>
              <a:t>overseers</a:t>
            </a:r>
            <a:r>
              <a:t>. Be </a:t>
            </a:r>
            <a:r>
              <a:rPr b="1" u="sng"/>
              <a:t>shepherds</a:t>
            </a:r>
            <a:r>
              <a:t> of the church of God, which he bought with his own blood. I know that after I leave, savage wolves will come in among you and will not spare the flock. Even from your own number men will arise and distort the truth in order to draw away disciples after them. So be on your guard! Remember that for three years I never stopped warning each of you night and day with tears. — Acts 20:28-31</a:t>
            </a:r>
          </a:p>
          <a:p>
            <a:pPr>
              <a:defRPr sz="2900"/>
            </a:pPr>
            <a:r>
              <a:t>As a nautical term, it means to hold a ship in a direction, to sail towards</a:t>
            </a:r>
          </a:p>
        </p:txBody>
      </p:sp>
      <p:pic>
        <p:nvPicPr>
          <p:cNvPr id="273" name="28767173-old-grungy-piece-of-parchment-paper-antique-manuscript-letter-background-.jpeg" descr="28767173-old-grungy-piece-of-parchment-paper-antique-manuscript-letter-background-.jpe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076065" y="217616"/>
            <a:ext cx="846991" cy="967564"/>
          </a:xfrm>
          <a:prstGeom prst="rect">
            <a:avLst/>
          </a:prstGeom>
          <a:ln w="12700">
            <a:miter lim="400000"/>
          </a:ln>
        </p:spPr>
      </p:pic>
      <p:sp>
        <p:nvSpPr>
          <p:cNvPr id="274" name="1"/>
          <p:cNvSpPr txBox="1"/>
          <p:nvPr/>
        </p:nvSpPr>
        <p:spPr>
          <a:xfrm>
            <a:off x="11260822" y="343262"/>
            <a:ext cx="477477" cy="843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5800"/>
            </a:lvl1pPr>
          </a:lstStyle>
          <a:p>
            <a:r>
              <a:t>1</a:t>
            </a:r>
          </a:p>
        </p:txBody>
      </p:sp>
      <p:sp>
        <p:nvSpPr>
          <p:cNvPr id="275" name="Acts"/>
          <p:cNvSpPr txBox="1"/>
          <p:nvPr/>
        </p:nvSpPr>
        <p:spPr>
          <a:xfrm>
            <a:off x="2457053" y="239669"/>
            <a:ext cx="7277894" cy="14054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lgn="ctr" defTabSz="321468">
              <a:defRPr sz="4800" b="1">
                <a:solidFill>
                  <a:schemeClr val="accent2">
                    <a:satOff val="-18194"/>
                    <a:lumOff val="-11215"/>
                  </a:schemeClr>
                </a:solidFill>
                <a:latin typeface="Helvetica Neue"/>
                <a:ea typeface="Helvetica Neue"/>
                <a:cs typeface="Helvetica Neue"/>
                <a:sym typeface="Helvetica Neue"/>
              </a:defRPr>
            </a:lvl1pPr>
          </a:lstStyle>
          <a:p>
            <a:r>
              <a:t>Acts</a:t>
            </a:r>
          </a:p>
        </p:txBody>
      </p:sp>
      <p:sp>
        <p:nvSpPr>
          <p:cNvPr id="276" name="THE CHURCH"/>
          <p:cNvSpPr txBox="1"/>
          <p:nvPr/>
        </p:nvSpPr>
        <p:spPr>
          <a:xfrm>
            <a:off x="5089383" y="1348989"/>
            <a:ext cx="2013234" cy="4447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800" b="1"/>
            </a:lvl1pPr>
          </a:lstStyle>
          <a:p>
            <a:r>
              <a:t>THE CHURCH</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Here is a trustworthy saying: Whoever aspires to be an overseer desires a noble task. Now the overseer is to be above reproach, faithful to his wife, temperate, self-controlled, respectable, hospitable, able to teach, not given to drunkenness, not violen"/>
          <p:cNvSpPr txBox="1"/>
          <p:nvPr/>
        </p:nvSpPr>
        <p:spPr>
          <a:xfrm>
            <a:off x="359966" y="1503506"/>
            <a:ext cx="11472068" cy="48996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900"/>
            </a:pPr>
            <a:r>
              <a:t>Here is a trustworthy saying: Whoever aspires to be an overseer desires a noble task. </a:t>
            </a:r>
            <a:r>
              <a:rPr b="1"/>
              <a:t>Now the overseer is to be above reproach, faithful to his wife, temperate, self-controlled, respectable, hospitable, able to teach, not given to drunkenness, not violent but gentle, not quarrelsome, not a lover of money. He must manage his own family well and see that his children obey him, and he must do so in a manner worthy of full respect. (If anyone does not know how to manage his own family, how can he take care of God’s church?) He must not be a recent convert, or he may become conceited and fall under the same judgment as the devil. He must also have a good reputation with outsiders, so that he will not fall into disgrace and into the devil’s trap.</a:t>
            </a:r>
            <a:r>
              <a:t> — 1 Timothy 3:1-7</a:t>
            </a:r>
          </a:p>
        </p:txBody>
      </p:sp>
      <p:pic>
        <p:nvPicPr>
          <p:cNvPr id="279" name="28767173-old-grungy-piece-of-parchment-paper-antique-manuscript-letter-background-.jpeg" descr="28767173-old-grungy-piece-of-parchment-paper-antique-manuscript-letter-background-.jpe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076065" y="217616"/>
            <a:ext cx="846991" cy="967564"/>
          </a:xfrm>
          <a:prstGeom prst="rect">
            <a:avLst/>
          </a:prstGeom>
          <a:ln w="12700">
            <a:miter lim="400000"/>
          </a:ln>
        </p:spPr>
      </p:pic>
      <p:sp>
        <p:nvSpPr>
          <p:cNvPr id="280" name="1"/>
          <p:cNvSpPr txBox="1"/>
          <p:nvPr/>
        </p:nvSpPr>
        <p:spPr>
          <a:xfrm>
            <a:off x="11260822" y="343262"/>
            <a:ext cx="477477" cy="843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5800"/>
            </a:lvl1pPr>
          </a:lstStyle>
          <a:p>
            <a:r>
              <a:t>1</a:t>
            </a:r>
          </a:p>
        </p:txBody>
      </p:sp>
      <p:sp>
        <p:nvSpPr>
          <p:cNvPr id="281" name="The Letters"/>
          <p:cNvSpPr txBox="1"/>
          <p:nvPr/>
        </p:nvSpPr>
        <p:spPr>
          <a:xfrm>
            <a:off x="2457053" y="239669"/>
            <a:ext cx="7277894" cy="14054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lgn="ctr" defTabSz="321468">
              <a:defRPr sz="4800" b="1">
                <a:solidFill>
                  <a:schemeClr val="accent2">
                    <a:satOff val="-18194"/>
                    <a:lumOff val="-11215"/>
                  </a:schemeClr>
                </a:solidFill>
                <a:latin typeface="Helvetica Neue"/>
                <a:ea typeface="Helvetica Neue"/>
                <a:cs typeface="Helvetica Neue"/>
                <a:sym typeface="Helvetica Neue"/>
              </a:defRPr>
            </a:lvl1pPr>
          </a:lstStyle>
          <a:p>
            <a:r>
              <a:t>The Letters</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Deacons, likewise, are to be men worthy of respect, sincere, not indulging in much wine, and not pursuing dishonest gain. They must keep hold of the deep truths of the faith with a clear conscience. They must first be tested; and then if there is nothing"/>
          <p:cNvSpPr txBox="1"/>
          <p:nvPr/>
        </p:nvSpPr>
        <p:spPr>
          <a:xfrm>
            <a:off x="580100" y="1825239"/>
            <a:ext cx="11472067" cy="43479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100"/>
            </a:pPr>
            <a:r>
              <a:t>Deacons, likewise, are to be men worthy of respect, sincere, not indulging in much wine, and not pursuing dishonest gain. They must keep hold of the deep truths of the faith with a clear conscience. They must first be tested; and then if there is nothing against them, let them serve as deacons. </a:t>
            </a:r>
          </a:p>
          <a:p>
            <a:pPr>
              <a:defRPr sz="3100"/>
            </a:pPr>
            <a:endParaRPr/>
          </a:p>
          <a:p>
            <a:pPr>
              <a:defRPr sz="3100"/>
            </a:pPr>
            <a:r>
              <a:t>In the same way, </a:t>
            </a:r>
            <a:r>
              <a:rPr b="1"/>
              <a:t>their wives are to be women worthy of respect</a:t>
            </a:r>
            <a:r>
              <a:t>, not malicious talkers but temperate and trustworthy in everything. </a:t>
            </a:r>
          </a:p>
          <a:p>
            <a:pPr>
              <a:defRPr sz="3100"/>
            </a:pPr>
            <a:r>
              <a:t>—1 Timothy 3:8–11</a:t>
            </a:r>
          </a:p>
        </p:txBody>
      </p:sp>
      <p:pic>
        <p:nvPicPr>
          <p:cNvPr id="284" name="28767173-old-grungy-piece-of-parchment-paper-antique-manuscript-letter-background-.jpeg" descr="28767173-old-grungy-piece-of-parchment-paper-antique-manuscript-letter-background-.jpe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076065" y="217616"/>
            <a:ext cx="846991" cy="967564"/>
          </a:xfrm>
          <a:prstGeom prst="rect">
            <a:avLst/>
          </a:prstGeom>
          <a:ln w="12700">
            <a:miter lim="400000"/>
          </a:ln>
        </p:spPr>
      </p:pic>
      <p:sp>
        <p:nvSpPr>
          <p:cNvPr id="285" name="1"/>
          <p:cNvSpPr txBox="1"/>
          <p:nvPr/>
        </p:nvSpPr>
        <p:spPr>
          <a:xfrm>
            <a:off x="11260822" y="343262"/>
            <a:ext cx="477477" cy="843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5800"/>
            </a:lvl1pPr>
          </a:lstStyle>
          <a:p>
            <a:r>
              <a:t>1</a:t>
            </a:r>
          </a:p>
        </p:txBody>
      </p:sp>
      <p:sp>
        <p:nvSpPr>
          <p:cNvPr id="286" name="The Letters"/>
          <p:cNvSpPr txBox="1"/>
          <p:nvPr/>
        </p:nvSpPr>
        <p:spPr>
          <a:xfrm>
            <a:off x="2457053" y="239669"/>
            <a:ext cx="7277894" cy="14054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lgn="ctr" defTabSz="321468">
              <a:defRPr sz="4800" b="1">
                <a:solidFill>
                  <a:schemeClr val="accent2">
                    <a:satOff val="-18194"/>
                    <a:lumOff val="-11215"/>
                  </a:schemeClr>
                </a:solidFill>
                <a:latin typeface="Helvetica Neue"/>
                <a:ea typeface="Helvetica Neue"/>
                <a:cs typeface="Helvetica Neue"/>
                <a:sym typeface="Helvetica Neue"/>
              </a:defRPr>
            </a:lvl1pPr>
          </a:lstStyle>
          <a:p>
            <a:r>
              <a:t>The Letters</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An elder must be blameless, faithful to his wife, a man whose children believe (Gk. pistes) and are not open to the charge of being wild and disobedient. Since an overseer manages God’s household, he must be blameless—not overbearing, not quick-tempered,"/>
          <p:cNvSpPr txBox="1"/>
          <p:nvPr/>
        </p:nvSpPr>
        <p:spPr>
          <a:xfrm>
            <a:off x="359966" y="1859106"/>
            <a:ext cx="11472068" cy="40106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900"/>
            </a:pPr>
            <a:r>
              <a:t>An elder must be blameless, faithful to his wife, a man whose children believe (Gk. </a:t>
            </a:r>
            <a:r>
              <a:rPr i="1"/>
              <a:t>pistes</a:t>
            </a:r>
            <a:r>
              <a:t>) and are not open to the charge of being wild and disobedient. </a:t>
            </a:r>
            <a:r>
              <a:rPr b="1"/>
              <a:t>Since an overseer manages God’s household, he must be blameless</a:t>
            </a:r>
            <a:r>
              <a:t>—not overbearing, not quick-tempered, not given to drunkenness, not violent, not pursuing dishonest gain. Rather, he must be hospitable, one who loves what is good, who is self-controlled, upright, holy and disciplined. He must hold firmly to the trustworthy message as it has been taught, so that he can encourage others by sound doctrine and refute those who oppose it. — Titus 1:6-9</a:t>
            </a:r>
          </a:p>
        </p:txBody>
      </p:sp>
      <p:pic>
        <p:nvPicPr>
          <p:cNvPr id="289" name="28767173-old-grungy-piece-of-parchment-paper-antique-manuscript-letter-background-.jpeg" descr="28767173-old-grungy-piece-of-parchment-paper-antique-manuscript-letter-background-.jpe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076065" y="217616"/>
            <a:ext cx="846991" cy="967564"/>
          </a:xfrm>
          <a:prstGeom prst="rect">
            <a:avLst/>
          </a:prstGeom>
          <a:ln w="12700">
            <a:miter lim="400000"/>
          </a:ln>
        </p:spPr>
      </p:pic>
      <p:sp>
        <p:nvSpPr>
          <p:cNvPr id="290" name="1"/>
          <p:cNvSpPr txBox="1"/>
          <p:nvPr/>
        </p:nvSpPr>
        <p:spPr>
          <a:xfrm>
            <a:off x="11260822" y="343262"/>
            <a:ext cx="477477" cy="843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5800"/>
            </a:lvl1pPr>
          </a:lstStyle>
          <a:p>
            <a:r>
              <a:t>1</a:t>
            </a:r>
          </a:p>
        </p:txBody>
      </p:sp>
      <p:sp>
        <p:nvSpPr>
          <p:cNvPr id="291" name="The Letters"/>
          <p:cNvSpPr txBox="1"/>
          <p:nvPr/>
        </p:nvSpPr>
        <p:spPr>
          <a:xfrm>
            <a:off x="2457053" y="239669"/>
            <a:ext cx="7277894" cy="14054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lgn="ctr" defTabSz="321468">
              <a:defRPr sz="4800" b="1">
                <a:solidFill>
                  <a:schemeClr val="accent2">
                    <a:satOff val="-18194"/>
                    <a:lumOff val="-11215"/>
                  </a:schemeClr>
                </a:solidFill>
                <a:latin typeface="Helvetica Neue"/>
                <a:ea typeface="Helvetica Neue"/>
                <a:cs typeface="Helvetica Neue"/>
                <a:sym typeface="Helvetica Neue"/>
              </a:defRPr>
            </a:lvl1pPr>
          </a:lstStyle>
          <a:p>
            <a:r>
              <a:t>The Letters</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To the elders among you, I appeal as a fellow elder and a witness of Christ’s sufferings who also will share in the glory to be revealed: Be shepherds of God’s flock that is under your care, watching over them—not because you must, but because you are wi"/>
          <p:cNvSpPr txBox="1"/>
          <p:nvPr/>
        </p:nvSpPr>
        <p:spPr>
          <a:xfrm>
            <a:off x="359966" y="1751755"/>
            <a:ext cx="11472068" cy="44609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600"/>
            </a:pPr>
            <a:r>
              <a:t>To the elders among you, I appeal as a fellow </a:t>
            </a:r>
            <a:r>
              <a:rPr b="1" u="sng"/>
              <a:t>elder</a:t>
            </a:r>
            <a:r>
              <a:t> and a witness of Christ’s sufferings who also will share in the glory to be revealed: Be </a:t>
            </a:r>
            <a:r>
              <a:rPr b="1" u="sng"/>
              <a:t>shepherds</a:t>
            </a:r>
            <a:r>
              <a:t> of God’s flock that is under your care, </a:t>
            </a:r>
            <a:r>
              <a:rPr i="1"/>
              <a:t>watching over them</a:t>
            </a:r>
            <a:r>
              <a:t>—not because you must, </a:t>
            </a:r>
            <a:r>
              <a:rPr b="1"/>
              <a:t>but because you are willing</a:t>
            </a:r>
            <a:r>
              <a:t>, as God wants you to be; not pursuing dishonest gain, but eager to serve; not lording it over those entrusted to you, but being examples to the flock. — 1 Peter 5:1–4</a:t>
            </a:r>
          </a:p>
        </p:txBody>
      </p:sp>
      <p:pic>
        <p:nvPicPr>
          <p:cNvPr id="294" name="28767173-old-grungy-piece-of-parchment-paper-antique-manuscript-letter-background-.jpeg" descr="28767173-old-grungy-piece-of-parchment-paper-antique-manuscript-letter-background-.jpe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076065" y="217616"/>
            <a:ext cx="846991" cy="967564"/>
          </a:xfrm>
          <a:prstGeom prst="rect">
            <a:avLst/>
          </a:prstGeom>
          <a:ln w="12700">
            <a:miter lim="400000"/>
          </a:ln>
        </p:spPr>
      </p:pic>
      <p:sp>
        <p:nvSpPr>
          <p:cNvPr id="295" name="1"/>
          <p:cNvSpPr txBox="1"/>
          <p:nvPr/>
        </p:nvSpPr>
        <p:spPr>
          <a:xfrm>
            <a:off x="11260822" y="343262"/>
            <a:ext cx="477477" cy="843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5800"/>
            </a:lvl1pPr>
          </a:lstStyle>
          <a:p>
            <a:r>
              <a:t>1</a:t>
            </a:r>
          </a:p>
        </p:txBody>
      </p:sp>
      <p:sp>
        <p:nvSpPr>
          <p:cNvPr id="296" name="The Letters"/>
          <p:cNvSpPr txBox="1"/>
          <p:nvPr/>
        </p:nvSpPr>
        <p:spPr>
          <a:xfrm>
            <a:off x="2457053" y="239669"/>
            <a:ext cx="7277894" cy="14054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lgn="ctr" defTabSz="321468">
              <a:defRPr sz="4800" b="1">
                <a:solidFill>
                  <a:schemeClr val="accent2">
                    <a:satOff val="-18194"/>
                    <a:lumOff val="-11215"/>
                  </a:schemeClr>
                </a:solidFill>
                <a:latin typeface="Helvetica Neue"/>
                <a:ea typeface="Helvetica Neue"/>
                <a:cs typeface="Helvetica Neue"/>
                <a:sym typeface="Helvetica Neue"/>
              </a:defRPr>
            </a:lvl1pPr>
          </a:lstStyle>
          <a:p>
            <a:r>
              <a:t>The Letters</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After the Apostles"/>
          <p:cNvSpPr txBox="1"/>
          <p:nvPr/>
        </p:nvSpPr>
        <p:spPr>
          <a:xfrm>
            <a:off x="2457053" y="239669"/>
            <a:ext cx="7277894" cy="14054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lgn="ctr" defTabSz="321468">
              <a:defRPr sz="4800" b="1">
                <a:solidFill>
                  <a:schemeClr val="accent2">
                    <a:satOff val="-18194"/>
                    <a:lumOff val="-11215"/>
                  </a:schemeClr>
                </a:solidFill>
                <a:latin typeface="Helvetica Neue"/>
                <a:ea typeface="Helvetica Neue"/>
                <a:cs typeface="Helvetica Neue"/>
                <a:sym typeface="Helvetica Neue"/>
              </a:defRPr>
            </a:lvl1pPr>
          </a:lstStyle>
          <a:p>
            <a:r>
              <a:t>After the Apostles</a:t>
            </a:r>
          </a:p>
        </p:txBody>
      </p:sp>
      <p:sp>
        <p:nvSpPr>
          <p:cNvPr id="299" name="Reactivity to heresy led to increased control…"/>
          <p:cNvSpPr txBox="1"/>
          <p:nvPr/>
        </p:nvSpPr>
        <p:spPr>
          <a:xfrm>
            <a:off x="477288" y="1895089"/>
            <a:ext cx="11237423" cy="41645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0894" indent="-340894">
              <a:buSzPct val="60000"/>
              <a:buBlip>
                <a:blip r:embed="rId2"/>
              </a:buBlip>
              <a:defRPr sz="3300" baseline="3030"/>
            </a:pPr>
            <a:r>
              <a:t>Reactivity to heresy led to increased control</a:t>
            </a:r>
          </a:p>
          <a:p>
            <a:pPr marL="340894" indent="-340894">
              <a:buSzPct val="60000"/>
              <a:buBlip>
                <a:blip r:embed="rId2"/>
              </a:buBlip>
              <a:defRPr sz="3300" baseline="3030"/>
            </a:pPr>
            <a:r>
              <a:t>Overly directive tone in 1 Clement, ‘96AD</a:t>
            </a:r>
          </a:p>
          <a:p>
            <a:pPr marL="340894" indent="-340894">
              <a:buSzPct val="60000"/>
              <a:buBlip>
                <a:blip r:embed="rId2"/>
              </a:buBlip>
              <a:defRPr sz="3300" baseline="3030"/>
            </a:pPr>
            <a:r>
              <a:t>Hierarchy of elders, Ignatius, ~110AD</a:t>
            </a:r>
          </a:p>
          <a:p>
            <a:pPr marL="340894" indent="-340894">
              <a:buSzPct val="60000"/>
              <a:buBlip>
                <a:blip r:embed="rId2"/>
              </a:buBlip>
              <a:defRPr sz="3300" baseline="3030"/>
            </a:pPr>
            <a:r>
              <a:t>Distinguish bishop/overseer from elder</a:t>
            </a:r>
          </a:p>
          <a:p>
            <a:pPr marL="340894" indent="-340894">
              <a:buSzPct val="60000"/>
              <a:buBlip>
                <a:blip r:embed="rId2"/>
              </a:buBlip>
              <a:defRPr sz="3300" baseline="3030"/>
            </a:pPr>
            <a:r>
              <a:t>Increased power differential led to rivalrous pursuit of positions</a:t>
            </a:r>
          </a:p>
          <a:p>
            <a:pPr marL="340894" indent="-340894">
              <a:buSzPct val="60000"/>
              <a:buBlip>
                <a:blip r:embed="rId2"/>
              </a:buBlip>
              <a:defRPr sz="3300" baseline="3030"/>
            </a:pPr>
            <a:r>
              <a:t>Contributed to formation of clergy/laity and pyramid structures</a:t>
            </a:r>
          </a:p>
          <a:p>
            <a:pPr marL="340894" indent="-340894">
              <a:buSzPct val="60000"/>
              <a:buBlip>
                <a:blip r:embed="rId2"/>
              </a:buBlip>
              <a:defRPr sz="3300" baseline="3030"/>
            </a:pPr>
            <a:r>
              <a:t>The basis of Roman Catholicism (Pope, Cardinals, Bishops, Priests and Deacons)</a:t>
            </a:r>
          </a:p>
        </p:txBody>
      </p:sp>
      <p:pic>
        <p:nvPicPr>
          <p:cNvPr id="300" name="28767173-old-grungy-piece-of-parchment-paper-antique-manuscript-letter-background-.jpeg" descr="28767173-old-grungy-piece-of-parchment-paper-antique-manuscript-letter-background-.jpe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76065" y="217616"/>
            <a:ext cx="846991" cy="967564"/>
          </a:xfrm>
          <a:prstGeom prst="rect">
            <a:avLst/>
          </a:prstGeom>
          <a:ln w="12700">
            <a:miter lim="400000"/>
          </a:ln>
        </p:spPr>
      </p:pic>
      <p:sp>
        <p:nvSpPr>
          <p:cNvPr id="301" name="1"/>
          <p:cNvSpPr txBox="1"/>
          <p:nvPr/>
        </p:nvSpPr>
        <p:spPr>
          <a:xfrm>
            <a:off x="11260822" y="343262"/>
            <a:ext cx="477477" cy="843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5800"/>
            </a:lvl1pPr>
          </a:lstStyle>
          <a:p>
            <a:r>
              <a:t>1</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 name="1200px-Codex_Tchacos_p33.jpeg" descr="1200px-Codex_Tchacos_p33.jpe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42065" y="1619634"/>
            <a:ext cx="3027882" cy="4667985"/>
          </a:xfrm>
          <a:prstGeom prst="rect">
            <a:avLst/>
          </a:prstGeom>
          <a:ln w="12700">
            <a:miter lim="400000"/>
          </a:ln>
          <a:effectLst>
            <a:outerShdw blurRad="127000" dist="63500" dir="5400000" rotWithShape="0">
              <a:srgbClr val="000000">
                <a:alpha val="70000"/>
              </a:srgbClr>
            </a:outerShdw>
          </a:effectLst>
        </p:spPr>
      </p:pic>
      <p:sp>
        <p:nvSpPr>
          <p:cNvPr id="304" name="Clement of Rome, ~95AD, is considered the first Church Father…"/>
          <p:cNvSpPr txBox="1"/>
          <p:nvPr/>
        </p:nvSpPr>
        <p:spPr>
          <a:xfrm>
            <a:off x="481313" y="1837704"/>
            <a:ext cx="6854711" cy="42318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p>
            <a:pPr marL="198437" indent="-198437" defTabSz="412750">
              <a:spcBef>
                <a:spcPts val="600"/>
              </a:spcBef>
              <a:buSzPct val="125000"/>
              <a:buChar char="•"/>
              <a:defRPr sz="2800">
                <a:latin typeface="Helvetica Neue"/>
                <a:ea typeface="Helvetica Neue"/>
                <a:cs typeface="Helvetica Neue"/>
                <a:sym typeface="Helvetica Neue"/>
              </a:defRPr>
            </a:pPr>
            <a:r>
              <a:t>Clement of Rome, ~95AD, is considered the first Church Father</a:t>
            </a:r>
          </a:p>
          <a:p>
            <a:pPr marL="198437" indent="-198437" defTabSz="412750">
              <a:spcBef>
                <a:spcPts val="600"/>
              </a:spcBef>
              <a:buSzPct val="125000"/>
              <a:buChar char="•"/>
              <a:defRPr sz="2800">
                <a:latin typeface="Helvetica Neue"/>
                <a:ea typeface="Helvetica Neue"/>
                <a:cs typeface="Helvetica Neue"/>
                <a:sym typeface="Helvetica Neue"/>
              </a:defRPr>
            </a:pPr>
            <a:r>
              <a:t>Representatives of Corinth sought help</a:t>
            </a:r>
          </a:p>
          <a:p>
            <a:pPr marL="198437" indent="-198437" defTabSz="412750">
              <a:spcBef>
                <a:spcPts val="600"/>
              </a:spcBef>
              <a:buSzPct val="125000"/>
              <a:buChar char="•"/>
              <a:defRPr sz="2800">
                <a:latin typeface="Helvetica Neue"/>
                <a:ea typeface="Helvetica Neue"/>
                <a:cs typeface="Helvetica Neue"/>
                <a:sym typeface="Helvetica Neue"/>
              </a:defRPr>
            </a:pPr>
            <a:r>
              <a:t>Response to a dispute in which elders of the Corinthian church had been deposed.</a:t>
            </a:r>
          </a:p>
          <a:p>
            <a:pPr marL="198437" indent="-198437" defTabSz="412750">
              <a:spcBef>
                <a:spcPts val="600"/>
              </a:spcBef>
              <a:buSzPct val="125000"/>
              <a:buChar char="•"/>
              <a:defRPr sz="2800">
                <a:latin typeface="Helvetica Neue"/>
                <a:ea typeface="Helvetica Neue"/>
                <a:cs typeface="Helvetica Neue"/>
                <a:sym typeface="Helvetica Neue"/>
              </a:defRPr>
            </a:pPr>
            <a:r>
              <a:t>Clement asserted the authority of the elders as rulers of the church</a:t>
            </a:r>
          </a:p>
          <a:p>
            <a:pPr marL="198437" indent="-198437" defTabSz="412750">
              <a:spcBef>
                <a:spcPts val="600"/>
              </a:spcBef>
              <a:buSzPct val="125000"/>
              <a:buChar char="•"/>
              <a:defRPr sz="2800">
                <a:latin typeface="Helvetica Neue"/>
                <a:ea typeface="Helvetica Neue"/>
                <a:cs typeface="Helvetica Neue"/>
                <a:sym typeface="Helvetica Neue"/>
              </a:defRPr>
            </a:pPr>
            <a:r>
              <a:t>Terminology of military rank and a hierarchical pyramid was promoted</a:t>
            </a:r>
          </a:p>
        </p:txBody>
      </p:sp>
      <p:sp>
        <p:nvSpPr>
          <p:cNvPr id="305" name="After the Apostles"/>
          <p:cNvSpPr txBox="1"/>
          <p:nvPr/>
        </p:nvSpPr>
        <p:spPr>
          <a:xfrm>
            <a:off x="2457053" y="239669"/>
            <a:ext cx="7277894" cy="14054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lgn="ctr" defTabSz="321468">
              <a:defRPr sz="4800" b="1">
                <a:solidFill>
                  <a:schemeClr val="accent2">
                    <a:satOff val="-18194"/>
                    <a:lumOff val="-11215"/>
                  </a:schemeClr>
                </a:solidFill>
                <a:latin typeface="Helvetica Neue"/>
                <a:ea typeface="Helvetica Neue"/>
                <a:cs typeface="Helvetica Neue"/>
                <a:sym typeface="Helvetica Neue"/>
              </a:defRPr>
            </a:lvl1pPr>
          </a:lstStyle>
          <a:p>
            <a:r>
              <a:t>After the Apostles</a:t>
            </a:r>
          </a:p>
        </p:txBody>
      </p:sp>
      <p:pic>
        <p:nvPicPr>
          <p:cNvPr id="306" name="28767173-old-grungy-piece-of-parchment-paper-antique-manuscript-letter-background-.jpeg" descr="28767173-old-grungy-piece-of-parchment-paper-antique-manuscript-letter-background-.jpe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76065" y="217616"/>
            <a:ext cx="846991" cy="967564"/>
          </a:xfrm>
          <a:prstGeom prst="rect">
            <a:avLst/>
          </a:prstGeom>
          <a:ln w="12700">
            <a:miter lim="400000"/>
          </a:ln>
        </p:spPr>
      </p:pic>
      <p:sp>
        <p:nvSpPr>
          <p:cNvPr id="307" name="1"/>
          <p:cNvSpPr txBox="1"/>
          <p:nvPr/>
        </p:nvSpPr>
        <p:spPr>
          <a:xfrm>
            <a:off x="11260822" y="343262"/>
            <a:ext cx="477477" cy="843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5800"/>
            </a:lvl1pPr>
          </a:lstStyle>
          <a:p>
            <a:r>
              <a:t>1</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Screenshot 2024-02-12 at 10.12.43 AM.png" descr="Screenshot 2024-02-12 at 10.12.43 AM.png"/>
          <p:cNvPicPr>
            <a:picLocks noChangeAspect="1"/>
          </p:cNvPicPr>
          <p:nvPr/>
        </p:nvPicPr>
        <p:blipFill>
          <a:blip r:embed="rId2"/>
          <a:stretch>
            <a:fillRect/>
          </a:stretch>
        </p:blipFill>
        <p:spPr>
          <a:xfrm>
            <a:off x="5626100" y="781050"/>
            <a:ext cx="5833578" cy="1959718"/>
          </a:xfrm>
          <a:prstGeom prst="rect">
            <a:avLst/>
          </a:prstGeom>
          <a:ln w="12700">
            <a:miter lim="400000"/>
          </a:ln>
        </p:spPr>
      </p:pic>
      <p:grpSp>
        <p:nvGrpSpPr>
          <p:cNvPr id="142" name="Group"/>
          <p:cNvGrpSpPr/>
          <p:nvPr/>
        </p:nvGrpSpPr>
        <p:grpSpPr>
          <a:xfrm>
            <a:off x="7464113" y="5314715"/>
            <a:ext cx="4406853" cy="1758187"/>
            <a:chOff x="0" y="0"/>
            <a:chExt cx="4406851" cy="1758186"/>
          </a:xfrm>
        </p:grpSpPr>
        <p:sp>
          <p:nvSpPr>
            <p:cNvPr id="140" name="Jacksonville"/>
            <p:cNvSpPr txBox="1"/>
            <p:nvPr/>
          </p:nvSpPr>
          <p:spPr>
            <a:xfrm>
              <a:off x="0" y="776873"/>
              <a:ext cx="4406852" cy="98131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noAutofit/>
            </a:bodyPr>
            <a:lstStyle>
              <a:lvl1pPr algn="ctr" defTabSz="412750">
                <a:defRPr sz="2400" b="1">
                  <a:solidFill>
                    <a:srgbClr val="0091A9"/>
                  </a:solidFill>
                  <a:latin typeface="Helvetica Neue"/>
                  <a:ea typeface="Helvetica Neue"/>
                  <a:cs typeface="Helvetica Neue"/>
                  <a:sym typeface="Helvetica Neue"/>
                </a:defRPr>
              </a:lvl1pPr>
            </a:lstStyle>
            <a:p>
              <a:r>
                <a:t>Jacksonville</a:t>
              </a:r>
            </a:p>
          </p:txBody>
        </p:sp>
        <p:pic>
          <p:nvPicPr>
            <p:cNvPr id="141" name="Screenshot 2023-12-18 at 11.52.19 AM.png" descr="Screenshot 2023-12-18 at 11.52.19 AM.png"/>
            <p:cNvPicPr>
              <a:picLocks noChangeAspect="1"/>
            </p:cNvPicPr>
            <p:nvPr/>
          </p:nvPicPr>
          <p:blipFill>
            <a:blip r:embed="rId3"/>
            <a:stretch>
              <a:fillRect/>
            </a:stretch>
          </p:blipFill>
          <p:spPr>
            <a:xfrm>
              <a:off x="975870" y="0"/>
              <a:ext cx="2455112" cy="900692"/>
            </a:xfrm>
            <a:prstGeom prst="rect">
              <a:avLst/>
            </a:prstGeom>
            <a:ln w="12700" cap="flat">
              <a:noFill/>
              <a:miter lim="400000"/>
            </a:ln>
            <a:effectLst/>
          </p:spPr>
        </p:pic>
      </p:grpSp>
      <p:pic>
        <p:nvPicPr>
          <p:cNvPr id="143" name="Screenshot 2023-12-18 at 12.12.38 PM.png" descr="Screenshot 2023-12-18 at 12.12.38 PM.png"/>
          <p:cNvPicPr>
            <a:picLocks noChangeAspect="1"/>
          </p:cNvPicPr>
          <p:nvPr/>
        </p:nvPicPr>
        <p:blipFill>
          <a:blip r:embed="rId4"/>
          <a:stretch>
            <a:fillRect/>
          </a:stretch>
        </p:blipFill>
        <p:spPr>
          <a:xfrm>
            <a:off x="276119" y="4076678"/>
            <a:ext cx="2719131" cy="2627885"/>
          </a:xfrm>
          <a:prstGeom prst="rect">
            <a:avLst/>
          </a:prstGeom>
          <a:ln w="12700">
            <a:miter lim="400000"/>
          </a:ln>
        </p:spPr>
      </p:pic>
      <p:grpSp>
        <p:nvGrpSpPr>
          <p:cNvPr id="146" name="Group"/>
          <p:cNvGrpSpPr/>
          <p:nvPr/>
        </p:nvGrpSpPr>
        <p:grpSpPr>
          <a:xfrm>
            <a:off x="263597" y="1164265"/>
            <a:ext cx="4223238" cy="2627885"/>
            <a:chOff x="0" y="0"/>
            <a:chExt cx="4223237" cy="2627884"/>
          </a:xfrm>
        </p:grpSpPr>
        <p:pic>
          <p:nvPicPr>
            <p:cNvPr id="144" name="Screenshot 2023-12-18 at 12.14.16 PM.png" descr="Screenshot 2023-12-18 at 12.14.16 PM.png"/>
            <p:cNvPicPr>
              <a:picLocks noChangeAspect="1"/>
            </p:cNvPicPr>
            <p:nvPr/>
          </p:nvPicPr>
          <p:blipFill>
            <a:blip r:embed="rId5"/>
            <a:stretch>
              <a:fillRect/>
            </a:stretch>
          </p:blipFill>
          <p:spPr>
            <a:xfrm>
              <a:off x="970247" y="0"/>
              <a:ext cx="2282744" cy="2249370"/>
            </a:xfrm>
            <a:prstGeom prst="rect">
              <a:avLst/>
            </a:prstGeom>
            <a:ln w="12700" cap="flat">
              <a:noFill/>
              <a:miter lim="400000"/>
            </a:ln>
            <a:effectLst/>
          </p:spPr>
        </p:pic>
        <p:pic>
          <p:nvPicPr>
            <p:cNvPr id="145" name="Screenshot 2023-12-18 at 12.15.24 PM.png" descr="Screenshot 2023-12-18 at 12.15.24 PM.png"/>
            <p:cNvPicPr>
              <a:picLocks noChangeAspect="1"/>
            </p:cNvPicPr>
            <p:nvPr/>
          </p:nvPicPr>
          <p:blipFill>
            <a:blip r:embed="rId6"/>
            <a:srcRect/>
            <a:stretch>
              <a:fillRect/>
            </a:stretch>
          </p:blipFill>
          <p:spPr>
            <a:xfrm>
              <a:off x="0" y="2285244"/>
              <a:ext cx="4223238" cy="342641"/>
            </a:xfrm>
            <a:prstGeom prst="rect">
              <a:avLst/>
            </a:prstGeom>
            <a:ln w="12700" cap="flat">
              <a:noFill/>
              <a:miter lim="400000"/>
            </a:ln>
            <a:effectLst/>
          </p:spPr>
        </p:pic>
      </p:grpSp>
      <p:pic>
        <p:nvPicPr>
          <p:cNvPr id="147" name="KC-LogoWhiteBkgndBrdr.jpeg" descr="KC-LogoWhiteBkgndBrdr.jpeg"/>
          <p:cNvPicPr>
            <a:picLocks noChangeAspect="1"/>
          </p:cNvPicPr>
          <p:nvPr/>
        </p:nvPicPr>
        <p:blipFill>
          <a:blip r:embed="rId7"/>
          <a:stretch>
            <a:fillRect/>
          </a:stretch>
        </p:blipFill>
        <p:spPr>
          <a:xfrm>
            <a:off x="3911865" y="4480275"/>
            <a:ext cx="2635634" cy="2201691"/>
          </a:xfrm>
          <a:prstGeom prst="rect">
            <a:avLst/>
          </a:prstGeom>
          <a:ln w="12700">
            <a:miter lim="400000"/>
          </a:ln>
        </p:spPr>
      </p:pic>
      <p:pic>
        <p:nvPicPr>
          <p:cNvPr id="148" name="Image" descr="Image"/>
          <p:cNvPicPr>
            <a:picLocks noChangeAspect="1"/>
          </p:cNvPicPr>
          <p:nvPr/>
        </p:nvPicPr>
        <p:blipFill>
          <a:blip r:embed="rId8"/>
          <a:stretch>
            <a:fillRect/>
          </a:stretch>
        </p:blipFill>
        <p:spPr>
          <a:xfrm>
            <a:off x="5270902" y="2442095"/>
            <a:ext cx="3372908" cy="2340385"/>
          </a:xfrm>
          <a:prstGeom prst="rect">
            <a:avLst/>
          </a:prstGeom>
          <a:ln w="12700">
            <a:miter lim="400000"/>
          </a:ln>
        </p:spPr>
      </p:pic>
      <p:pic>
        <p:nvPicPr>
          <p:cNvPr id="149" name="LAICC.png" descr="LAICC.png"/>
          <p:cNvPicPr>
            <a:picLocks noChangeAspect="1"/>
          </p:cNvPicPr>
          <p:nvPr/>
        </p:nvPicPr>
        <p:blipFill>
          <a:blip r:embed="rId9"/>
          <a:stretch>
            <a:fillRect/>
          </a:stretch>
        </p:blipFill>
        <p:spPr>
          <a:xfrm>
            <a:off x="9242090" y="2663911"/>
            <a:ext cx="2461928" cy="2461929"/>
          </a:xfrm>
          <a:prstGeom prst="rect">
            <a:avLst/>
          </a:prstGeom>
          <a:ln w="12700">
            <a:miter lim="400000"/>
          </a:ln>
        </p:spPr>
      </p:pic>
      <p:sp>
        <p:nvSpPr>
          <p:cNvPr id="150" name="ACCESS"/>
          <p:cNvSpPr txBox="1"/>
          <p:nvPr/>
        </p:nvSpPr>
        <p:spPr>
          <a:xfrm>
            <a:off x="3204579" y="276309"/>
            <a:ext cx="5958282" cy="5836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lgn="ctr" defTabSz="412750">
              <a:defRPr sz="3600" b="1">
                <a:latin typeface="Helvetica Neue"/>
                <a:ea typeface="Helvetica Neue"/>
                <a:cs typeface="Helvetica Neue"/>
                <a:sym typeface="Helvetica Neue"/>
              </a:defRPr>
            </a:lvl1pPr>
          </a:lstStyle>
          <a:p>
            <a:r>
              <a:t>Experience with Elderships</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Be eager to do everything in godly harmony, the overseer presiding in the place of God and the elders in the place of the council of the apostles and the deacons, who are most dear to me, having been entrusted with the service of Jesus Christ.”"/>
          <p:cNvSpPr txBox="1"/>
          <p:nvPr/>
        </p:nvSpPr>
        <p:spPr>
          <a:xfrm>
            <a:off x="1008537" y="2303062"/>
            <a:ext cx="10628596" cy="26295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p>
            <a:pPr defTabSz="412750">
              <a:defRPr sz="3400">
                <a:latin typeface="Helvetica Neue"/>
                <a:ea typeface="Helvetica Neue"/>
                <a:cs typeface="Helvetica Neue"/>
                <a:sym typeface="Helvetica Neue"/>
              </a:defRPr>
            </a:pPr>
            <a:r>
              <a:t>“Be eager to do everything in godly harmony, </a:t>
            </a:r>
            <a:r>
              <a:rPr b="1"/>
              <a:t>the overseer presiding in the place of God</a:t>
            </a:r>
            <a:r>
              <a:t> and </a:t>
            </a:r>
            <a:r>
              <a:rPr b="1"/>
              <a:t>the elders in the place of the council of the apostles</a:t>
            </a:r>
            <a:r>
              <a:t> and the </a:t>
            </a:r>
            <a:r>
              <a:rPr b="1"/>
              <a:t>deacons</a:t>
            </a:r>
            <a:r>
              <a:t>, who are most dear to me, having been entrusted with the service of Jesus Christ.”</a:t>
            </a:r>
          </a:p>
        </p:txBody>
      </p:sp>
      <p:sp>
        <p:nvSpPr>
          <p:cNvPr id="310" name="Ignatius…"/>
          <p:cNvSpPr txBox="1"/>
          <p:nvPr/>
        </p:nvSpPr>
        <p:spPr>
          <a:xfrm>
            <a:off x="3551898" y="5459162"/>
            <a:ext cx="5541874" cy="9040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p>
            <a:pPr algn="ctr" defTabSz="412750">
              <a:defRPr sz="2800" b="1">
                <a:latin typeface="Helvetica Neue"/>
                <a:ea typeface="Helvetica Neue"/>
                <a:cs typeface="Helvetica Neue"/>
                <a:sym typeface="Helvetica Neue"/>
              </a:defRPr>
            </a:pPr>
            <a:r>
              <a:t>Ignatius</a:t>
            </a:r>
          </a:p>
          <a:p>
            <a:pPr algn="ctr" defTabSz="412750">
              <a:defRPr sz="2800" b="1">
                <a:latin typeface="Helvetica Neue"/>
                <a:ea typeface="Helvetica Neue"/>
                <a:cs typeface="Helvetica Neue"/>
                <a:sym typeface="Helvetica Neue"/>
              </a:defRPr>
            </a:pPr>
            <a:r>
              <a:t>to the congregation in Magnesia</a:t>
            </a:r>
          </a:p>
        </p:txBody>
      </p:sp>
      <p:sp>
        <p:nvSpPr>
          <p:cNvPr id="311" name="After the Apostles"/>
          <p:cNvSpPr txBox="1"/>
          <p:nvPr/>
        </p:nvSpPr>
        <p:spPr>
          <a:xfrm>
            <a:off x="2457053" y="239669"/>
            <a:ext cx="7277894" cy="14054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lgn="ctr" defTabSz="321468">
              <a:defRPr sz="4800" b="1">
                <a:solidFill>
                  <a:schemeClr val="accent2">
                    <a:satOff val="-18194"/>
                    <a:lumOff val="-11215"/>
                  </a:schemeClr>
                </a:solidFill>
                <a:latin typeface="Helvetica Neue"/>
                <a:ea typeface="Helvetica Neue"/>
                <a:cs typeface="Helvetica Neue"/>
                <a:sym typeface="Helvetica Neue"/>
              </a:defRPr>
            </a:lvl1pPr>
          </a:lstStyle>
          <a:p>
            <a:r>
              <a:t>After the Apostles</a:t>
            </a:r>
          </a:p>
        </p:txBody>
      </p:sp>
      <p:pic>
        <p:nvPicPr>
          <p:cNvPr id="312" name="28767173-old-grungy-piece-of-parchment-paper-antique-manuscript-letter-background-.jpeg" descr="28767173-old-grungy-piece-of-parchment-paper-antique-manuscript-letter-background-.jpe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076065" y="217616"/>
            <a:ext cx="846991" cy="967564"/>
          </a:xfrm>
          <a:prstGeom prst="rect">
            <a:avLst/>
          </a:prstGeom>
          <a:ln w="12700">
            <a:miter lim="400000"/>
          </a:ln>
        </p:spPr>
      </p:pic>
      <p:sp>
        <p:nvSpPr>
          <p:cNvPr id="313" name="1"/>
          <p:cNvSpPr txBox="1"/>
          <p:nvPr/>
        </p:nvSpPr>
        <p:spPr>
          <a:xfrm>
            <a:off x="11260822" y="343262"/>
            <a:ext cx="477477" cy="843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5800"/>
            </a:lvl1pPr>
          </a:lstStyle>
          <a:p>
            <a:r>
              <a:t>1</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Wherever the bishop (overseer) appear, there let the multitude be; even as wherever Christ Jesus is, there is the catholic Church. It is not lawful either to baptize, or to hold a love-feast without the consent of the bishop …”"/>
          <p:cNvSpPr txBox="1"/>
          <p:nvPr/>
        </p:nvSpPr>
        <p:spPr>
          <a:xfrm>
            <a:off x="1049142" y="2240851"/>
            <a:ext cx="10093716" cy="26290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p>
            <a:pPr defTabSz="412750">
              <a:defRPr sz="3400">
                <a:latin typeface="Helvetica Neue"/>
                <a:ea typeface="Helvetica Neue"/>
                <a:cs typeface="Helvetica Neue"/>
                <a:sym typeface="Helvetica Neue"/>
              </a:defRPr>
            </a:pPr>
            <a:r>
              <a:t>“</a:t>
            </a:r>
            <a:r>
              <a:rPr b="1"/>
              <a:t>Wherever the bishop (overseer) appear, there let the multitude be</a:t>
            </a:r>
            <a:r>
              <a:t>; even as wherever Christ Jesus is, there is the catholic Church. It is not lawful either to baptize, or to hold a love-feast </a:t>
            </a:r>
            <a:r>
              <a:rPr b="1"/>
              <a:t>without the consent of the bishop</a:t>
            </a:r>
            <a:r>
              <a:t> …”</a:t>
            </a:r>
          </a:p>
        </p:txBody>
      </p:sp>
      <p:sp>
        <p:nvSpPr>
          <p:cNvPr id="316" name="After the Apostles"/>
          <p:cNvSpPr txBox="1"/>
          <p:nvPr/>
        </p:nvSpPr>
        <p:spPr>
          <a:xfrm>
            <a:off x="2457053" y="239669"/>
            <a:ext cx="7277894" cy="14054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lgn="ctr" defTabSz="321468">
              <a:defRPr sz="4800" b="1">
                <a:solidFill>
                  <a:schemeClr val="accent2">
                    <a:satOff val="-18194"/>
                    <a:lumOff val="-11215"/>
                  </a:schemeClr>
                </a:solidFill>
                <a:latin typeface="Helvetica Neue"/>
                <a:ea typeface="Helvetica Neue"/>
                <a:cs typeface="Helvetica Neue"/>
                <a:sym typeface="Helvetica Neue"/>
              </a:defRPr>
            </a:lvl1pPr>
          </a:lstStyle>
          <a:p>
            <a:r>
              <a:t>After the Apostles</a:t>
            </a:r>
          </a:p>
        </p:txBody>
      </p:sp>
      <p:sp>
        <p:nvSpPr>
          <p:cNvPr id="317" name="Ignatius…"/>
          <p:cNvSpPr txBox="1"/>
          <p:nvPr/>
        </p:nvSpPr>
        <p:spPr>
          <a:xfrm>
            <a:off x="3726142" y="5459162"/>
            <a:ext cx="5193386" cy="9040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p>
            <a:pPr algn="ctr" defTabSz="412750">
              <a:defRPr sz="2800" b="1">
                <a:latin typeface="Helvetica Neue"/>
                <a:ea typeface="Helvetica Neue"/>
                <a:cs typeface="Helvetica Neue"/>
                <a:sym typeface="Helvetica Neue"/>
              </a:defRPr>
            </a:pPr>
            <a:r>
              <a:t>Ignatius</a:t>
            </a:r>
          </a:p>
          <a:p>
            <a:pPr algn="ctr" defTabSz="412750">
              <a:defRPr sz="2800" b="1">
                <a:latin typeface="Helvetica Neue"/>
                <a:ea typeface="Helvetica Neue"/>
                <a:cs typeface="Helvetica Neue"/>
                <a:sym typeface="Helvetica Neue"/>
              </a:defRPr>
            </a:pPr>
            <a:r>
              <a:t>to the congregation in Smyrna</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Developing Elderships"/>
          <p:cNvSpPr txBox="1"/>
          <p:nvPr/>
        </p:nvSpPr>
        <p:spPr>
          <a:xfrm>
            <a:off x="1698638" y="192206"/>
            <a:ext cx="7935418" cy="14054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lgn="ctr" defTabSz="321468">
              <a:defRPr sz="3800" b="1">
                <a:latin typeface="Helvetica Neue"/>
                <a:ea typeface="Helvetica Neue"/>
                <a:cs typeface="Helvetica Neue"/>
                <a:sym typeface="Helvetica Neue"/>
              </a:defRPr>
            </a:lvl1pPr>
          </a:lstStyle>
          <a:p>
            <a:r>
              <a:t>Developing Elderships</a:t>
            </a:r>
          </a:p>
        </p:txBody>
      </p:sp>
      <p:sp>
        <p:nvSpPr>
          <p:cNvPr id="320" name="The Scriptures…"/>
          <p:cNvSpPr txBox="1"/>
          <p:nvPr/>
        </p:nvSpPr>
        <p:spPr>
          <a:xfrm>
            <a:off x="629785" y="4912185"/>
            <a:ext cx="2888943" cy="12679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algn="ctr" defTabSz="321468">
              <a:defRPr sz="2400" b="1">
                <a:solidFill>
                  <a:srgbClr val="3484C9"/>
                </a:solidFill>
                <a:latin typeface="Gill Sans"/>
                <a:ea typeface="Gill Sans"/>
                <a:cs typeface="Gill Sans"/>
                <a:sym typeface="Gill Sans"/>
              </a:defRPr>
            </a:pPr>
            <a:r>
              <a:t>The Scriptures</a:t>
            </a:r>
          </a:p>
          <a:p>
            <a:pPr algn="ctr" defTabSz="321468">
              <a:defRPr sz="2000" b="1">
                <a:solidFill>
                  <a:srgbClr val="3484C9"/>
                </a:solidFill>
                <a:latin typeface="Gill Sans"/>
                <a:ea typeface="Gill Sans"/>
                <a:cs typeface="Gill Sans"/>
                <a:sym typeface="Gill Sans"/>
              </a:defRPr>
            </a:pPr>
            <a:endParaRPr/>
          </a:p>
          <a:p>
            <a:pPr algn="ctr" defTabSz="321468">
              <a:defRPr sz="2000" b="1">
                <a:solidFill>
                  <a:srgbClr val="3484C9"/>
                </a:solidFill>
                <a:latin typeface="Gill Sans"/>
                <a:ea typeface="Gill Sans"/>
                <a:cs typeface="Gill Sans"/>
                <a:sym typeface="Gill Sans"/>
              </a:defRPr>
            </a:pPr>
            <a:r>
              <a:t>Including the churches after the apostles</a:t>
            </a:r>
          </a:p>
        </p:txBody>
      </p:sp>
      <p:pic>
        <p:nvPicPr>
          <p:cNvPr id="321" name="28767173-old-grungy-piece-of-parchment-paper-antique-manuscript-letter-background-.jpeg" descr="28767173-old-grungy-piece-of-parchment-paper-antique-manuscript-letter-background-.jpe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3847" y="2044487"/>
            <a:ext cx="2119164" cy="2420838"/>
          </a:xfrm>
          <a:prstGeom prst="rect">
            <a:avLst/>
          </a:prstGeom>
          <a:ln w="12700">
            <a:miter lim="400000"/>
          </a:ln>
        </p:spPr>
      </p:pic>
      <p:sp>
        <p:nvSpPr>
          <p:cNvPr id="322" name="Observations…"/>
          <p:cNvSpPr txBox="1"/>
          <p:nvPr/>
        </p:nvSpPr>
        <p:spPr>
          <a:xfrm>
            <a:off x="6541365" y="4883861"/>
            <a:ext cx="2119164" cy="17591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algn="ctr" defTabSz="321468">
              <a:defRPr sz="2400" b="1">
                <a:solidFill>
                  <a:srgbClr val="3484C9"/>
                </a:solidFill>
                <a:latin typeface="Gill Sans"/>
                <a:ea typeface="Gill Sans"/>
                <a:cs typeface="Gill Sans"/>
                <a:sym typeface="Gill Sans"/>
              </a:defRPr>
            </a:pPr>
            <a:r>
              <a:t>Observations</a:t>
            </a:r>
          </a:p>
          <a:p>
            <a:pPr algn="ctr" defTabSz="321468">
              <a:defRPr sz="2400" b="1">
                <a:solidFill>
                  <a:srgbClr val="3484C9"/>
                </a:solidFill>
                <a:latin typeface="Gill Sans"/>
                <a:ea typeface="Gill Sans"/>
                <a:cs typeface="Gill Sans"/>
                <a:sym typeface="Gill Sans"/>
              </a:defRPr>
            </a:pPr>
            <a:endParaRPr/>
          </a:p>
          <a:p>
            <a:pPr algn="ctr" defTabSz="321468">
              <a:defRPr sz="2000" b="1">
                <a:solidFill>
                  <a:srgbClr val="3484C9"/>
                </a:solidFill>
                <a:latin typeface="Gill Sans"/>
                <a:ea typeface="Gill Sans"/>
                <a:cs typeface="Gill Sans"/>
                <a:sym typeface="Gill Sans"/>
              </a:defRPr>
            </a:pPr>
            <a:r>
              <a:t>Present day elderships</a:t>
            </a:r>
          </a:p>
        </p:txBody>
      </p:sp>
      <p:pic>
        <p:nvPicPr>
          <p:cNvPr id="323" name="Mag Glass.jpeg" descr="Mag Glass.jpeg"/>
          <p:cNvPicPr>
            <a:picLocks noChangeAspect="1"/>
          </p:cNvPicPr>
          <p:nvPr/>
        </p:nvPicPr>
        <p:blipFill>
          <a:blip r:embed="rId3"/>
          <a:stretch>
            <a:fillRect/>
          </a:stretch>
        </p:blipFill>
        <p:spPr>
          <a:xfrm>
            <a:off x="6470293" y="2298816"/>
            <a:ext cx="2261308" cy="2243072"/>
          </a:xfrm>
          <a:prstGeom prst="rect">
            <a:avLst/>
          </a:prstGeom>
          <a:ln w="12700">
            <a:miter lim="400000"/>
          </a:ln>
        </p:spPr>
      </p:pic>
      <p:sp>
        <p:nvSpPr>
          <p:cNvPr id="324" name="A Process…"/>
          <p:cNvSpPr txBox="1"/>
          <p:nvPr/>
        </p:nvSpPr>
        <p:spPr>
          <a:xfrm>
            <a:off x="8673272" y="4909077"/>
            <a:ext cx="2888943" cy="15517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algn="ctr" defTabSz="321468">
              <a:defRPr sz="2400" b="1">
                <a:solidFill>
                  <a:srgbClr val="3484C9"/>
                </a:solidFill>
                <a:latin typeface="Gill Sans"/>
                <a:ea typeface="Gill Sans"/>
                <a:cs typeface="Gill Sans"/>
                <a:sym typeface="Gill Sans"/>
              </a:defRPr>
            </a:pPr>
            <a:r>
              <a:t>A Process</a:t>
            </a:r>
          </a:p>
          <a:p>
            <a:pPr algn="ctr" defTabSz="321468">
              <a:defRPr sz="2000" b="1">
                <a:solidFill>
                  <a:srgbClr val="3484C9"/>
                </a:solidFill>
                <a:latin typeface="Gill Sans"/>
                <a:ea typeface="Gill Sans"/>
                <a:cs typeface="Gill Sans"/>
                <a:sym typeface="Gill Sans"/>
              </a:defRPr>
            </a:pPr>
            <a:endParaRPr/>
          </a:p>
          <a:p>
            <a:pPr algn="ctr" defTabSz="321468">
              <a:defRPr sz="2000" b="1">
                <a:solidFill>
                  <a:srgbClr val="3484C9"/>
                </a:solidFill>
                <a:latin typeface="Gill Sans"/>
                <a:ea typeface="Gill Sans"/>
                <a:cs typeface="Gill Sans"/>
                <a:sym typeface="Gill Sans"/>
              </a:defRPr>
            </a:pPr>
            <a:r>
              <a:t>Customizable for congregations of all sizes</a:t>
            </a:r>
          </a:p>
        </p:txBody>
      </p:sp>
      <p:pic>
        <p:nvPicPr>
          <p:cNvPr id="325" name="Process Arrow.jpeg" descr="Process Arrow.jpe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40403" y="2353572"/>
            <a:ext cx="1671981" cy="1751013"/>
          </a:xfrm>
          <a:prstGeom prst="rect">
            <a:avLst/>
          </a:prstGeom>
          <a:ln w="12700">
            <a:miter lim="400000"/>
          </a:ln>
        </p:spPr>
      </p:pic>
      <p:sp>
        <p:nvSpPr>
          <p:cNvPr id="326" name="Lessons…"/>
          <p:cNvSpPr txBox="1"/>
          <p:nvPr/>
        </p:nvSpPr>
        <p:spPr>
          <a:xfrm>
            <a:off x="3627644" y="4887910"/>
            <a:ext cx="2804806" cy="17510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algn="ctr" defTabSz="321468">
              <a:defRPr sz="2400" b="1">
                <a:solidFill>
                  <a:srgbClr val="3484C9"/>
                </a:solidFill>
                <a:latin typeface="Gill Sans"/>
                <a:ea typeface="Gill Sans"/>
                <a:cs typeface="Gill Sans"/>
                <a:sym typeface="Gill Sans"/>
              </a:defRPr>
            </a:pPr>
            <a:r>
              <a:t>Lessons</a:t>
            </a:r>
          </a:p>
          <a:p>
            <a:pPr algn="ctr" defTabSz="321468">
              <a:defRPr sz="2400" b="1">
                <a:solidFill>
                  <a:srgbClr val="3484C9"/>
                </a:solidFill>
                <a:latin typeface="Gill Sans"/>
                <a:ea typeface="Gill Sans"/>
                <a:cs typeface="Gill Sans"/>
                <a:sym typeface="Gill Sans"/>
              </a:defRPr>
            </a:pPr>
            <a:endParaRPr/>
          </a:p>
          <a:p>
            <a:pPr algn="ctr" defTabSz="321468">
              <a:defRPr sz="2000" b="1">
                <a:solidFill>
                  <a:srgbClr val="3484C9"/>
                </a:solidFill>
                <a:latin typeface="Gill Sans"/>
                <a:ea typeface="Gill Sans"/>
                <a:cs typeface="Gill Sans"/>
                <a:sym typeface="Gill Sans"/>
              </a:defRPr>
            </a:pPr>
            <a:r>
              <a:t>Churches of Christ and Discipling Churches</a:t>
            </a:r>
          </a:p>
        </p:txBody>
      </p:sp>
      <p:pic>
        <p:nvPicPr>
          <p:cNvPr id="327" name="Screenshot 2024-02-19 at 12.11.28 PM.png" descr="Screenshot 2024-02-19 at 12.11.28 PM.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98602" y="2107543"/>
            <a:ext cx="1862890" cy="2243071"/>
          </a:xfrm>
          <a:prstGeom prst="rect">
            <a:avLst/>
          </a:prstGeom>
          <a:ln w="12700">
            <a:miter lim="400000"/>
          </a:ln>
        </p:spPr>
      </p:pic>
      <p:sp>
        <p:nvSpPr>
          <p:cNvPr id="328" name="March 5"/>
          <p:cNvSpPr txBox="1"/>
          <p:nvPr/>
        </p:nvSpPr>
        <p:spPr>
          <a:xfrm>
            <a:off x="1337123" y="1516414"/>
            <a:ext cx="1474268" cy="5129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800" b="1">
                <a:latin typeface="Helvetica Neue"/>
                <a:ea typeface="Helvetica Neue"/>
                <a:cs typeface="Helvetica Neue"/>
                <a:sym typeface="Helvetica Neue"/>
              </a:defRPr>
            </a:lvl1pPr>
          </a:lstStyle>
          <a:p>
            <a:r>
              <a:t>March 5</a:t>
            </a:r>
          </a:p>
        </p:txBody>
      </p:sp>
      <p:sp>
        <p:nvSpPr>
          <p:cNvPr id="329" name="March 19"/>
          <p:cNvSpPr txBox="1"/>
          <p:nvPr/>
        </p:nvSpPr>
        <p:spPr>
          <a:xfrm>
            <a:off x="6896146" y="1516414"/>
            <a:ext cx="1671981" cy="5129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800" b="1">
                <a:latin typeface="Helvetica Neue"/>
                <a:ea typeface="Helvetica Neue"/>
                <a:cs typeface="Helvetica Neue"/>
                <a:sym typeface="Helvetica Neue"/>
              </a:defRPr>
            </a:lvl1pPr>
          </a:lstStyle>
          <a:p>
            <a:r>
              <a:t>March 19</a:t>
            </a:r>
          </a:p>
        </p:txBody>
      </p:sp>
      <p:sp>
        <p:nvSpPr>
          <p:cNvPr id="330" name="Line"/>
          <p:cNvSpPr/>
          <p:nvPr/>
        </p:nvSpPr>
        <p:spPr>
          <a:xfrm>
            <a:off x="4606765" y="1772876"/>
            <a:ext cx="2119164" cy="1"/>
          </a:xfrm>
          <a:prstGeom prst="line">
            <a:avLst/>
          </a:prstGeom>
          <a:ln w="38100">
            <a:solidFill>
              <a:schemeClr val="accent1"/>
            </a:solidFill>
            <a:miter/>
          </a:ln>
        </p:spPr>
        <p:txBody>
          <a:bodyPr lIns="45719" rIns="45719"/>
          <a:lstStyle/>
          <a:p>
            <a:endParaRPr/>
          </a:p>
        </p:txBody>
      </p:sp>
      <p:sp>
        <p:nvSpPr>
          <p:cNvPr id="331" name="Line"/>
          <p:cNvSpPr/>
          <p:nvPr/>
        </p:nvSpPr>
        <p:spPr>
          <a:xfrm>
            <a:off x="8687544" y="1772876"/>
            <a:ext cx="2119165" cy="1"/>
          </a:xfrm>
          <a:prstGeom prst="line">
            <a:avLst/>
          </a:prstGeom>
          <a:ln w="38100">
            <a:solidFill>
              <a:schemeClr val="accent1"/>
            </a:solidFill>
            <a:miter/>
          </a:ln>
        </p:spPr>
        <p:txBody>
          <a:bodyPr lIns="45719" rIns="45719"/>
          <a:lstStyle/>
          <a:p>
            <a:endParaRP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3" name="Shepherding.jpeg" descr="Shepherding.jpeg"/>
          <p:cNvPicPr>
            <a:picLocks noChangeAspect="1"/>
          </p:cNvPicPr>
          <p:nvPr/>
        </p:nvPicPr>
        <p:blipFill>
          <a:blip r:embed="rId2"/>
          <a:stretch>
            <a:fillRect/>
          </a:stretch>
        </p:blipFill>
        <p:spPr>
          <a:xfrm>
            <a:off x="-228600" y="-795833"/>
            <a:ext cx="12649200" cy="8449666"/>
          </a:xfrm>
          <a:prstGeom prst="rect">
            <a:avLst/>
          </a:prstGeom>
          <a:ln w="12700">
            <a:miter lim="400000"/>
          </a:ln>
        </p:spPr>
      </p:pic>
      <p:sp>
        <p:nvSpPr>
          <p:cNvPr id="334" name="Charlotte Church"/>
          <p:cNvSpPr txBox="1"/>
          <p:nvPr/>
        </p:nvSpPr>
        <p:spPr>
          <a:xfrm>
            <a:off x="143093" y="6335856"/>
            <a:ext cx="2899331" cy="4970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3200">
                <a:solidFill>
                  <a:srgbClr val="FFFFFF"/>
                </a:solidFill>
              </a:defRPr>
            </a:lvl1pPr>
          </a:lstStyle>
          <a:p>
            <a:r>
              <a:t>Charlotte Church</a:t>
            </a:r>
          </a:p>
        </p:txBody>
      </p:sp>
      <p:sp>
        <p:nvSpPr>
          <p:cNvPr id="335" name="Developing Elderships…"/>
          <p:cNvSpPr txBox="1"/>
          <p:nvPr/>
        </p:nvSpPr>
        <p:spPr>
          <a:xfrm>
            <a:off x="5653967" y="443056"/>
            <a:ext cx="5800951" cy="24937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4100" b="1">
                <a:solidFill>
                  <a:srgbClr val="FFFFFF"/>
                </a:solidFill>
                <a:latin typeface="Helvetica Neue"/>
                <a:ea typeface="Helvetica Neue"/>
                <a:cs typeface="Helvetica Neue"/>
                <a:sym typeface="Helvetica Neue"/>
              </a:defRPr>
            </a:pPr>
            <a:r>
              <a:t>Developing Elderships</a:t>
            </a:r>
          </a:p>
          <a:p>
            <a:pPr algn="ctr">
              <a:defRPr sz="2900" b="1">
                <a:solidFill>
                  <a:srgbClr val="FFFFFF"/>
                </a:solidFill>
              </a:defRPr>
            </a:pPr>
            <a:r>
              <a:rPr>
                <a:latin typeface="Helvetica Neue"/>
                <a:ea typeface="Helvetica Neue"/>
                <a:cs typeface="Helvetica Neue"/>
                <a:sym typeface="Helvetica Neue"/>
              </a:rPr>
              <a:t>A Biblical and Time-Honored Approach for Identifying and Selecting Overseers</a:t>
            </a:r>
          </a:p>
          <a:p>
            <a:pPr algn="ctr">
              <a:defRPr sz="2900" b="1">
                <a:solidFill>
                  <a:srgbClr val="FFFFFF"/>
                </a:solidFill>
              </a:defRPr>
            </a:pPr>
            <a:r>
              <a:rPr>
                <a:latin typeface="Helvetica Neue"/>
                <a:ea typeface="Helvetica Neue"/>
                <a:cs typeface="Helvetica Neue"/>
                <a:sym typeface="Helvetica Neue"/>
              </a:rPr>
              <a:t>Part II</a:t>
            </a:r>
          </a:p>
        </p:txBody>
      </p:sp>
      <p:sp>
        <p:nvSpPr>
          <p:cNvPr id="336" name="March 19, 2025"/>
          <p:cNvSpPr txBox="1"/>
          <p:nvPr/>
        </p:nvSpPr>
        <p:spPr>
          <a:xfrm>
            <a:off x="9617293" y="6335856"/>
            <a:ext cx="2688393" cy="4970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3200">
                <a:solidFill>
                  <a:srgbClr val="FFFFFF"/>
                </a:solidFill>
              </a:defRPr>
            </a:lvl1pPr>
          </a:lstStyle>
          <a:p>
            <a:r>
              <a:t>March 19, 2025</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 name="Screenshot 2024-02-19 at 12.11.28 PM.png" descr="Screenshot 2024-02-19 at 12.11.28 PM.png"/>
          <p:cNvPicPr>
            <a:picLocks noChangeAspect="1"/>
          </p:cNvPicPr>
          <p:nvPr/>
        </p:nvPicPr>
        <p:blipFill>
          <a:blip r:embed="rId2"/>
          <a:stretch>
            <a:fillRect/>
          </a:stretch>
        </p:blipFill>
        <p:spPr>
          <a:xfrm>
            <a:off x="4894469" y="668209"/>
            <a:ext cx="2502931" cy="3013735"/>
          </a:xfrm>
          <a:prstGeom prst="rect">
            <a:avLst/>
          </a:prstGeom>
          <a:ln w="12700">
            <a:miter lim="400000"/>
          </a:ln>
        </p:spPr>
      </p:pic>
      <p:sp>
        <p:nvSpPr>
          <p:cNvPr id="339" name="Lessons…"/>
          <p:cNvSpPr txBox="1"/>
          <p:nvPr/>
        </p:nvSpPr>
        <p:spPr>
          <a:xfrm>
            <a:off x="2577119" y="4048094"/>
            <a:ext cx="7364303" cy="23703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algn="ctr" defTabSz="321468">
              <a:spcBef>
                <a:spcPts val="1800"/>
              </a:spcBef>
              <a:defRPr sz="5400" b="1">
                <a:solidFill>
                  <a:srgbClr val="3484C9"/>
                </a:solidFill>
                <a:latin typeface="Gill Sans"/>
                <a:ea typeface="Gill Sans"/>
                <a:cs typeface="Gill Sans"/>
                <a:sym typeface="Gill Sans"/>
              </a:defRPr>
            </a:pPr>
            <a:r>
              <a:t>Lessons</a:t>
            </a:r>
          </a:p>
          <a:p>
            <a:pPr algn="ctr" defTabSz="321468">
              <a:defRPr sz="4200" b="1">
                <a:solidFill>
                  <a:srgbClr val="3484C9"/>
                </a:solidFill>
                <a:latin typeface="Gill Sans"/>
                <a:ea typeface="Gill Sans"/>
                <a:cs typeface="Gill Sans"/>
                <a:sym typeface="Gill Sans"/>
              </a:defRPr>
            </a:pPr>
            <a:r>
              <a:t>Churches of Christ and Discipling Churches</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1" name="One Post-It Note.jpg" descr="One Post-It Not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36693" y="236239"/>
            <a:ext cx="789513" cy="947415"/>
          </a:xfrm>
          <a:prstGeom prst="rect">
            <a:avLst/>
          </a:prstGeom>
          <a:ln w="12700">
            <a:miter lim="400000"/>
          </a:ln>
          <a:effectLst>
            <a:outerShdw blurRad="127000" dist="63500" dir="5400000" rotWithShape="0">
              <a:srgbClr val="000000">
                <a:alpha val="70000"/>
              </a:srgbClr>
            </a:outerShdw>
          </a:effectLst>
        </p:spPr>
      </p:pic>
      <p:sp>
        <p:nvSpPr>
          <p:cNvPr id="342" name="2"/>
          <p:cNvSpPr txBox="1"/>
          <p:nvPr/>
        </p:nvSpPr>
        <p:spPr>
          <a:xfrm>
            <a:off x="11267837" y="356736"/>
            <a:ext cx="477477" cy="843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5800"/>
            </a:lvl1pPr>
          </a:lstStyle>
          <a:p>
            <a:r>
              <a:t>2</a:t>
            </a:r>
          </a:p>
        </p:txBody>
      </p:sp>
      <p:sp>
        <p:nvSpPr>
          <p:cNvPr id="343" name="Lessons Learned"/>
          <p:cNvSpPr txBox="1"/>
          <p:nvPr/>
        </p:nvSpPr>
        <p:spPr>
          <a:xfrm>
            <a:off x="2457053" y="239669"/>
            <a:ext cx="7277894" cy="14054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lgn="ctr" defTabSz="321468">
              <a:defRPr sz="4800" b="1">
                <a:solidFill>
                  <a:schemeClr val="accent2">
                    <a:satOff val="-18194"/>
                    <a:lumOff val="-11215"/>
                  </a:schemeClr>
                </a:solidFill>
                <a:latin typeface="Helvetica Neue"/>
                <a:ea typeface="Helvetica Neue"/>
                <a:cs typeface="Helvetica Neue"/>
                <a:sym typeface="Helvetica Neue"/>
              </a:defRPr>
            </a:lvl1pPr>
          </a:lstStyle>
          <a:p>
            <a:r>
              <a:t>Lessons Learned</a:t>
            </a:r>
          </a:p>
        </p:txBody>
      </p:sp>
      <p:sp>
        <p:nvSpPr>
          <p:cNvPr id="344" name="Elder-led churches…"/>
          <p:cNvSpPr txBox="1"/>
          <p:nvPr/>
        </p:nvSpPr>
        <p:spPr>
          <a:xfrm>
            <a:off x="338291" y="2132156"/>
            <a:ext cx="11515418" cy="37035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0894" indent="-340894">
              <a:buSzPct val="60000"/>
              <a:buBlip>
                <a:blip r:embed="rId3"/>
              </a:buBlip>
              <a:defRPr sz="3300" baseline="3030"/>
            </a:pPr>
            <a:r>
              <a:rPr sz="4400" dirty="0"/>
              <a:t>Elder-led churches</a:t>
            </a:r>
          </a:p>
          <a:p>
            <a:pPr marL="340894" indent="-340894">
              <a:buSzPct val="60000"/>
              <a:buBlip>
                <a:blip r:embed="rId3"/>
              </a:buBlip>
              <a:defRPr sz="3300" baseline="3030"/>
            </a:pPr>
            <a:r>
              <a:rPr sz="4400" dirty="0"/>
              <a:t>1880s-1930s, evangelists traveled and were supported by groups of churches … including the Churches of Christ (COC)</a:t>
            </a:r>
          </a:p>
          <a:p>
            <a:pPr marL="340894" indent="-340894">
              <a:buSzPct val="60000"/>
              <a:buBlip>
                <a:blip r:embed="rId3"/>
              </a:buBlip>
              <a:defRPr sz="3300" baseline="3030"/>
            </a:pPr>
            <a:r>
              <a:rPr sz="4400" dirty="0"/>
              <a:t>Evangelists stayed from weeks to up to two years</a:t>
            </a:r>
          </a:p>
          <a:p>
            <a:pPr marL="340894" indent="-340894">
              <a:buSzPct val="60000"/>
              <a:buBlip>
                <a:blip r:embed="rId3"/>
              </a:buBlip>
              <a:defRPr sz="3300" baseline="3030"/>
            </a:pPr>
            <a:r>
              <a:rPr sz="4400" dirty="0"/>
              <a:t>Elders were locally mission-minded and valued evangelists</a:t>
            </a:r>
          </a:p>
          <a:p>
            <a:pPr marL="340894" indent="-340894">
              <a:buSzPct val="60000"/>
              <a:buBlip>
                <a:blip r:embed="rId3"/>
              </a:buBlip>
              <a:defRPr sz="3300" baseline="3030"/>
            </a:pPr>
            <a:r>
              <a:rPr sz="4400" dirty="0"/>
              <a:t>COC: Full-time stationed evangelists was a controversial concept</a:t>
            </a:r>
          </a:p>
          <a:p>
            <a:pPr marL="340894" indent="-340894">
              <a:buSzPct val="60000"/>
              <a:buBlip>
                <a:blip r:embed="rId3"/>
              </a:buBlip>
              <a:defRPr sz="3300" baseline="3030"/>
            </a:pPr>
            <a:r>
              <a:rPr sz="4400" dirty="0"/>
              <a:t>By the 1940s many evangelists were hired to be “preachers”</a:t>
            </a:r>
          </a:p>
          <a:p>
            <a:pPr marL="340894" indent="-340894">
              <a:buSzPct val="60000"/>
              <a:buBlip>
                <a:blip r:embed="rId3"/>
              </a:buBlip>
              <a:defRPr sz="3300" baseline="3030"/>
            </a:pPr>
            <a:r>
              <a:rPr sz="4400" dirty="0"/>
              <a:t>Elders often muzzled preachers</a:t>
            </a:r>
          </a:p>
        </p:txBody>
      </p:sp>
      <p:sp>
        <p:nvSpPr>
          <p:cNvPr id="345" name="STONE-CAMPBELL / RESTORATION MOVEMENT"/>
          <p:cNvSpPr txBox="1"/>
          <p:nvPr/>
        </p:nvSpPr>
        <p:spPr>
          <a:xfrm>
            <a:off x="2568321" y="1332056"/>
            <a:ext cx="7055357" cy="4447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800" b="1"/>
            </a:lvl1pPr>
          </a:lstStyle>
          <a:p>
            <a:r>
              <a:t>STONE-CAMPBELL / RESTORATION MOVEMENT</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7" name="One Post-It Note.jpg" descr="One Post-It Not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36693" y="236239"/>
            <a:ext cx="789513" cy="947415"/>
          </a:xfrm>
          <a:prstGeom prst="rect">
            <a:avLst/>
          </a:prstGeom>
          <a:ln w="12700">
            <a:miter lim="400000"/>
          </a:ln>
          <a:effectLst>
            <a:outerShdw blurRad="127000" dist="63500" dir="5400000" rotWithShape="0">
              <a:srgbClr val="000000">
                <a:alpha val="70000"/>
              </a:srgbClr>
            </a:outerShdw>
          </a:effectLst>
        </p:spPr>
      </p:pic>
      <p:sp>
        <p:nvSpPr>
          <p:cNvPr id="348" name="2"/>
          <p:cNvSpPr txBox="1"/>
          <p:nvPr/>
        </p:nvSpPr>
        <p:spPr>
          <a:xfrm>
            <a:off x="11267837" y="356736"/>
            <a:ext cx="477477" cy="843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5800"/>
            </a:lvl1pPr>
          </a:lstStyle>
          <a:p>
            <a:r>
              <a:t>2</a:t>
            </a:r>
          </a:p>
        </p:txBody>
      </p:sp>
      <p:sp>
        <p:nvSpPr>
          <p:cNvPr id="349" name="Lessons Learned"/>
          <p:cNvSpPr txBox="1"/>
          <p:nvPr/>
        </p:nvSpPr>
        <p:spPr>
          <a:xfrm>
            <a:off x="2457053" y="239669"/>
            <a:ext cx="7277894" cy="14054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lgn="ctr" defTabSz="321468">
              <a:defRPr sz="4800" b="1">
                <a:solidFill>
                  <a:schemeClr val="accent2">
                    <a:satOff val="-18194"/>
                    <a:lumOff val="-11215"/>
                  </a:schemeClr>
                </a:solidFill>
                <a:latin typeface="Helvetica Neue"/>
                <a:ea typeface="Helvetica Neue"/>
                <a:cs typeface="Helvetica Neue"/>
                <a:sym typeface="Helvetica Neue"/>
              </a:defRPr>
            </a:lvl1pPr>
          </a:lstStyle>
          <a:p>
            <a:r>
              <a:t>Lessons Learned</a:t>
            </a:r>
          </a:p>
        </p:txBody>
      </p:sp>
      <p:sp>
        <p:nvSpPr>
          <p:cNvPr id="350" name="Evangelist-led churches…"/>
          <p:cNvSpPr txBox="1"/>
          <p:nvPr/>
        </p:nvSpPr>
        <p:spPr>
          <a:xfrm>
            <a:off x="338291" y="2132156"/>
            <a:ext cx="11515418" cy="32521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0894" indent="-340894">
              <a:buSzPct val="60000"/>
              <a:buBlip>
                <a:blip r:embed="rId3"/>
              </a:buBlip>
              <a:defRPr sz="3300" baseline="3030"/>
            </a:pPr>
            <a:r>
              <a:rPr sz="4400" dirty="0"/>
              <a:t>Evangelist-led churches</a:t>
            </a:r>
          </a:p>
          <a:p>
            <a:pPr marL="340894" indent="-340894">
              <a:buSzPct val="60000"/>
              <a:buBlip>
                <a:blip r:embed="rId3"/>
              </a:buBlip>
              <a:defRPr sz="3300" baseline="3030"/>
            </a:pPr>
            <a:r>
              <a:rPr sz="4400" dirty="0"/>
              <a:t>Evangelists stayed, few had elders</a:t>
            </a:r>
          </a:p>
          <a:p>
            <a:pPr marL="340894" indent="-340894">
              <a:buSzPct val="60000"/>
              <a:buBlip>
                <a:blip r:embed="rId3"/>
              </a:buBlip>
              <a:defRPr sz="3300" baseline="3030"/>
            </a:pPr>
            <a:r>
              <a:rPr sz="4400" dirty="0"/>
              <a:t>Elders were often hand-selected by evangelists</a:t>
            </a:r>
          </a:p>
          <a:p>
            <a:pPr marL="340894" indent="-340894">
              <a:buSzPct val="60000"/>
              <a:buBlip>
                <a:blip r:embed="rId3"/>
              </a:buBlip>
              <a:defRPr sz="3300" baseline="3030"/>
            </a:pPr>
            <a:r>
              <a:rPr sz="4400" dirty="0"/>
              <a:t>Elders were under evangelists</a:t>
            </a:r>
          </a:p>
          <a:p>
            <a:pPr marL="340894" indent="-340894">
              <a:buSzPct val="60000"/>
              <a:buBlip>
                <a:blip r:embed="rId3"/>
              </a:buBlip>
              <a:defRPr sz="3300" baseline="3030"/>
            </a:pPr>
            <a:r>
              <a:rPr sz="4400" dirty="0"/>
              <a:t>Evangelists were appointed by evangelists (often from outside)</a:t>
            </a:r>
          </a:p>
          <a:p>
            <a:pPr marL="340894" indent="-340894">
              <a:buSzPct val="60000"/>
              <a:buBlip>
                <a:blip r:embed="rId3"/>
              </a:buBlip>
              <a:defRPr sz="3300" baseline="3030"/>
            </a:pPr>
            <a:r>
              <a:rPr sz="4400" dirty="0"/>
              <a:t>New hierarchy … the pendulum had swung</a:t>
            </a:r>
          </a:p>
          <a:p>
            <a:pPr marL="340894" indent="-340894">
              <a:buSzPct val="60000"/>
              <a:buBlip>
                <a:blip r:embed="rId3"/>
              </a:buBlip>
              <a:defRPr sz="3300" baseline="3030"/>
            </a:pPr>
            <a:r>
              <a:rPr sz="4400" dirty="0"/>
              <a:t>The consequences were significant</a:t>
            </a:r>
          </a:p>
        </p:txBody>
      </p:sp>
      <p:sp>
        <p:nvSpPr>
          <p:cNvPr id="351" name="INTERNATIONAL CHURCHES OF CHRIST: PRE-2003"/>
          <p:cNvSpPr txBox="1"/>
          <p:nvPr/>
        </p:nvSpPr>
        <p:spPr>
          <a:xfrm>
            <a:off x="2420213" y="1319356"/>
            <a:ext cx="7351574" cy="4447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800" b="1"/>
            </a:lvl1pPr>
          </a:lstStyle>
          <a:p>
            <a:r>
              <a:t>INTERNATIONAL CHURCHES OF CHRIST: PRE-2003</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3" name="One Post-It Note.jpg" descr="One Post-It Not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36693" y="236239"/>
            <a:ext cx="789513" cy="947415"/>
          </a:xfrm>
          <a:prstGeom prst="rect">
            <a:avLst/>
          </a:prstGeom>
          <a:ln w="12700">
            <a:miter lim="400000"/>
          </a:ln>
          <a:effectLst>
            <a:outerShdw blurRad="127000" dist="63500" dir="5400000" rotWithShape="0">
              <a:srgbClr val="000000">
                <a:alpha val="70000"/>
              </a:srgbClr>
            </a:outerShdw>
          </a:effectLst>
        </p:spPr>
      </p:pic>
      <p:sp>
        <p:nvSpPr>
          <p:cNvPr id="354" name="2"/>
          <p:cNvSpPr txBox="1"/>
          <p:nvPr/>
        </p:nvSpPr>
        <p:spPr>
          <a:xfrm>
            <a:off x="11267837" y="356736"/>
            <a:ext cx="477477" cy="843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5800"/>
            </a:lvl1pPr>
          </a:lstStyle>
          <a:p>
            <a:r>
              <a:t>2</a:t>
            </a:r>
          </a:p>
        </p:txBody>
      </p:sp>
      <p:sp>
        <p:nvSpPr>
          <p:cNvPr id="355" name="Lessons Learned"/>
          <p:cNvSpPr txBox="1"/>
          <p:nvPr/>
        </p:nvSpPr>
        <p:spPr>
          <a:xfrm>
            <a:off x="2457053" y="239669"/>
            <a:ext cx="7277894" cy="14054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lgn="ctr" defTabSz="321468">
              <a:defRPr sz="4800" b="1">
                <a:solidFill>
                  <a:schemeClr val="accent2">
                    <a:satOff val="-18194"/>
                    <a:lumOff val="-11215"/>
                  </a:schemeClr>
                </a:solidFill>
                <a:latin typeface="Helvetica Neue"/>
                <a:ea typeface="Helvetica Neue"/>
                <a:cs typeface="Helvetica Neue"/>
                <a:sym typeface="Helvetica Neue"/>
              </a:defRPr>
            </a:lvl1pPr>
          </a:lstStyle>
          <a:p>
            <a:r>
              <a:t>Lessons Learned</a:t>
            </a:r>
          </a:p>
        </p:txBody>
      </p:sp>
      <p:sp>
        <p:nvSpPr>
          <p:cNvPr id="356" name="ICOC structure was gone, new prototypes emerged…"/>
          <p:cNvSpPr txBox="1"/>
          <p:nvPr/>
        </p:nvSpPr>
        <p:spPr>
          <a:xfrm>
            <a:off x="338291" y="2132156"/>
            <a:ext cx="11515418" cy="37487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0894" indent="-340894">
              <a:lnSpc>
                <a:spcPct val="90000"/>
              </a:lnSpc>
              <a:buSzPct val="60000"/>
              <a:buBlip>
                <a:blip r:embed="rId3"/>
              </a:buBlip>
              <a:defRPr sz="3300" baseline="3030"/>
            </a:pPr>
            <a:r>
              <a:rPr sz="4400" dirty="0"/>
              <a:t>ICOC structure was gone, new prototypes emerged</a:t>
            </a:r>
          </a:p>
          <a:p>
            <a:pPr marL="340894" indent="-340894">
              <a:lnSpc>
                <a:spcPct val="90000"/>
              </a:lnSpc>
              <a:buSzPct val="60000"/>
              <a:buBlip>
                <a:blip r:embed="rId3"/>
              </a:buBlip>
              <a:defRPr sz="3300" baseline="3030"/>
            </a:pPr>
            <a:r>
              <a:rPr sz="4400" dirty="0"/>
              <a:t>Evangelists + Elders + other roles …. slowly improved</a:t>
            </a:r>
          </a:p>
          <a:p>
            <a:pPr marL="340894" indent="-340894">
              <a:lnSpc>
                <a:spcPct val="90000"/>
              </a:lnSpc>
              <a:buSzPct val="60000"/>
              <a:buBlip>
                <a:blip r:embed="rId3"/>
              </a:buBlip>
              <a:defRPr sz="3300" baseline="3030"/>
            </a:pPr>
            <a:r>
              <a:rPr sz="4400" dirty="0"/>
              <a:t>Perspectives of members increasingly mattered</a:t>
            </a:r>
          </a:p>
          <a:p>
            <a:pPr marL="340894" indent="-340894">
              <a:lnSpc>
                <a:spcPct val="90000"/>
              </a:lnSpc>
              <a:buSzPct val="60000"/>
              <a:buBlip>
                <a:blip r:embed="rId3"/>
              </a:buBlip>
              <a:defRPr sz="3300" baseline="3030"/>
            </a:pPr>
            <a:r>
              <a:rPr sz="4400" dirty="0"/>
              <a:t>More open selection processes</a:t>
            </a:r>
          </a:p>
          <a:p>
            <a:pPr marL="340894" indent="-340894">
              <a:lnSpc>
                <a:spcPct val="90000"/>
              </a:lnSpc>
              <a:buSzPct val="60000"/>
              <a:buBlip>
                <a:blip r:embed="rId3"/>
              </a:buBlip>
              <a:defRPr sz="3300" baseline="3030"/>
            </a:pPr>
            <a:r>
              <a:rPr sz="4400" dirty="0"/>
              <a:t>Vetting was more inclusive, using long-time stakeholders and wise members, yet maintained confidentiality</a:t>
            </a:r>
          </a:p>
          <a:p>
            <a:pPr marL="340894" indent="-340894">
              <a:lnSpc>
                <a:spcPct val="90000"/>
              </a:lnSpc>
              <a:buSzPct val="60000"/>
              <a:buBlip>
                <a:blip r:embed="rId3"/>
              </a:buBlip>
              <a:defRPr sz="3300" baseline="3030"/>
            </a:pPr>
            <a:r>
              <a:rPr sz="4400" dirty="0"/>
              <a:t>Communication garnered greater trust</a:t>
            </a:r>
          </a:p>
          <a:p>
            <a:pPr marL="340894" indent="-340894">
              <a:lnSpc>
                <a:spcPct val="90000"/>
              </a:lnSpc>
              <a:buSzPct val="60000"/>
              <a:buBlip>
                <a:blip r:embed="rId3"/>
              </a:buBlip>
              <a:defRPr sz="3300" baseline="3030"/>
            </a:pPr>
            <a:r>
              <a:rPr sz="4400" dirty="0"/>
              <a:t>Outcomes were less predictable —open to the Spirit</a:t>
            </a:r>
          </a:p>
          <a:p>
            <a:pPr marL="340894" indent="-340894">
              <a:lnSpc>
                <a:spcPct val="90000"/>
              </a:lnSpc>
              <a:buSzPct val="60000"/>
              <a:buBlip>
                <a:blip r:embed="rId3"/>
              </a:buBlip>
              <a:defRPr sz="3300" baseline="3030"/>
            </a:pPr>
            <a:r>
              <a:rPr sz="4400" dirty="0"/>
              <a:t>Some maintained the old model</a:t>
            </a:r>
          </a:p>
        </p:txBody>
      </p:sp>
      <p:sp>
        <p:nvSpPr>
          <p:cNvPr id="357" name="AFTER 2003"/>
          <p:cNvSpPr txBox="1"/>
          <p:nvPr/>
        </p:nvSpPr>
        <p:spPr>
          <a:xfrm>
            <a:off x="4919136" y="1319356"/>
            <a:ext cx="1833871" cy="4447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800" b="1"/>
            </a:lvl1pPr>
          </a:lstStyle>
          <a:p>
            <a:r>
              <a:t>AFTER 2003</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Observations…"/>
          <p:cNvSpPr txBox="1"/>
          <p:nvPr/>
        </p:nvSpPr>
        <p:spPr>
          <a:xfrm>
            <a:off x="2577119" y="4048094"/>
            <a:ext cx="7364303" cy="23703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algn="ctr" defTabSz="321468">
              <a:spcBef>
                <a:spcPts val="1800"/>
              </a:spcBef>
              <a:defRPr sz="5400" b="1">
                <a:solidFill>
                  <a:srgbClr val="3484C9"/>
                </a:solidFill>
                <a:latin typeface="Gill Sans"/>
                <a:ea typeface="Gill Sans"/>
                <a:cs typeface="Gill Sans"/>
                <a:sym typeface="Gill Sans"/>
              </a:defRPr>
            </a:pPr>
            <a:r>
              <a:t>Observations</a:t>
            </a:r>
          </a:p>
          <a:p>
            <a:pPr algn="ctr" defTabSz="321468">
              <a:defRPr sz="4200" b="1">
                <a:solidFill>
                  <a:srgbClr val="3484C9"/>
                </a:solidFill>
                <a:latin typeface="Gill Sans"/>
                <a:ea typeface="Gill Sans"/>
                <a:cs typeface="Gill Sans"/>
                <a:sym typeface="Gill Sans"/>
              </a:defRPr>
            </a:pPr>
            <a:r>
              <a:t>Present day elderships</a:t>
            </a:r>
          </a:p>
        </p:txBody>
      </p:sp>
      <p:pic>
        <p:nvPicPr>
          <p:cNvPr id="360" name="Mag Glass.jpeg" descr="Mag Glass.jpeg"/>
          <p:cNvPicPr>
            <a:picLocks noChangeAspect="1"/>
          </p:cNvPicPr>
          <p:nvPr/>
        </p:nvPicPr>
        <p:blipFill>
          <a:blip r:embed="rId2"/>
          <a:stretch>
            <a:fillRect/>
          </a:stretch>
        </p:blipFill>
        <p:spPr>
          <a:xfrm>
            <a:off x="4522960" y="537750"/>
            <a:ext cx="3289087" cy="326256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2" name="Mag Glass.jpeg" descr="Mag Glass.jpe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28088" y="369085"/>
            <a:ext cx="1079090" cy="1070389"/>
          </a:xfrm>
          <a:prstGeom prst="rect">
            <a:avLst/>
          </a:prstGeom>
          <a:ln w="12700">
            <a:miter lim="400000"/>
          </a:ln>
        </p:spPr>
      </p:pic>
      <p:sp>
        <p:nvSpPr>
          <p:cNvPr id="363" name="Importance of teaching the congregation (role, qualifications)—an example from Atlanta…"/>
          <p:cNvSpPr txBox="1"/>
          <p:nvPr/>
        </p:nvSpPr>
        <p:spPr>
          <a:xfrm>
            <a:off x="289196" y="2023509"/>
            <a:ext cx="11093751" cy="4530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p>
            <a:pPr marL="330868" indent="-330868" defTabSz="412750">
              <a:buSzPct val="60000"/>
              <a:buBlip>
                <a:blip r:embed="rId3"/>
              </a:buBlip>
              <a:defRPr sz="3300"/>
            </a:pPr>
            <a:r>
              <a:t>Importance of teaching the congregation (role, qualifications)—an example from Atlanta</a:t>
            </a:r>
          </a:p>
          <a:p>
            <a:pPr marL="330868" indent="-330868" defTabSz="412750">
              <a:buSzPct val="60000"/>
              <a:buBlip>
                <a:blip r:embed="rId3"/>
              </a:buBlip>
              <a:defRPr sz="3300"/>
            </a:pPr>
            <a:r>
              <a:t>Settle interpretations beforehand—“must be the husband of but one wife” and “believing children”</a:t>
            </a:r>
          </a:p>
          <a:p>
            <a:pPr marL="330868" indent="-330868" defTabSz="412750">
              <a:buSzPct val="60000"/>
              <a:buBlip>
                <a:blip r:embed="rId3"/>
              </a:buBlip>
              <a:defRPr sz="3300"/>
            </a:pPr>
            <a:r>
              <a:t>Important to protect the candidates/families (ex: overall confidentiality, distant past, wellness conditions, challenges with family members, etc.) </a:t>
            </a:r>
          </a:p>
          <a:p>
            <a:pPr marL="330868" indent="-330868" defTabSz="412750">
              <a:buSzPct val="60000"/>
              <a:buBlip>
                <a:blip r:embed="rId3"/>
              </a:buBlip>
              <a:defRPr sz="3300"/>
            </a:pPr>
            <a:r>
              <a:t>Important to not overlook the elder’s wives (1 Timothy 3:11)</a:t>
            </a:r>
          </a:p>
          <a:p>
            <a:pPr marL="330868" indent="-330868" defTabSz="412750">
              <a:buSzPct val="60000"/>
              <a:buBlip>
                <a:blip r:embed="rId3"/>
              </a:buBlip>
              <a:defRPr sz="3300"/>
            </a:pPr>
            <a:r>
              <a:t>…and not overlook a candidate’s situational limitations</a:t>
            </a:r>
          </a:p>
        </p:txBody>
      </p:sp>
      <p:sp>
        <p:nvSpPr>
          <p:cNvPr id="364" name="Observations"/>
          <p:cNvSpPr txBox="1"/>
          <p:nvPr/>
        </p:nvSpPr>
        <p:spPr>
          <a:xfrm>
            <a:off x="2457053" y="239669"/>
            <a:ext cx="7277894" cy="14054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lgn="ctr" defTabSz="321468">
              <a:defRPr sz="4800" b="1">
                <a:solidFill>
                  <a:schemeClr val="accent2">
                    <a:satOff val="-18194"/>
                    <a:lumOff val="-11215"/>
                  </a:schemeClr>
                </a:solidFill>
                <a:latin typeface="Helvetica Neue"/>
                <a:ea typeface="Helvetica Neue"/>
                <a:cs typeface="Helvetica Neue"/>
                <a:sym typeface="Helvetica Neue"/>
              </a:defRPr>
            </a:lvl1pPr>
          </a:lstStyle>
          <a:p>
            <a:r>
              <a:t>Observations</a:t>
            </a:r>
          </a:p>
        </p:txBody>
      </p:sp>
      <p:sp>
        <p:nvSpPr>
          <p:cNvPr id="365" name="3"/>
          <p:cNvSpPr txBox="1"/>
          <p:nvPr/>
        </p:nvSpPr>
        <p:spPr>
          <a:xfrm>
            <a:off x="11267837" y="356736"/>
            <a:ext cx="477477" cy="843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5800"/>
            </a:lvl1pPr>
          </a:lstStyle>
          <a:p>
            <a:r>
              <a:t>3</a:t>
            </a:r>
          </a:p>
        </p:txBody>
      </p:sp>
      <p:sp>
        <p:nvSpPr>
          <p:cNvPr id="366" name="AFTER 2003"/>
          <p:cNvSpPr txBox="1"/>
          <p:nvPr/>
        </p:nvSpPr>
        <p:spPr>
          <a:xfrm>
            <a:off x="4919136" y="1319356"/>
            <a:ext cx="1833871" cy="4447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800" b="1"/>
            </a:lvl1pPr>
          </a:lstStyle>
          <a:p>
            <a:r>
              <a:t>AFTER 2003</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Oahu Eldership.jpg" descr="Oahu Eldership.jpg"/>
          <p:cNvPicPr>
            <a:picLocks noChangeAspect="1"/>
          </p:cNvPicPr>
          <p:nvPr/>
        </p:nvPicPr>
        <p:blipFill>
          <a:blip r:embed="rId2"/>
          <a:stretch>
            <a:fillRect/>
          </a:stretch>
        </p:blipFill>
        <p:spPr>
          <a:xfrm>
            <a:off x="0" y="1450683"/>
            <a:ext cx="12192000" cy="4890077"/>
          </a:xfrm>
          <a:prstGeom prst="rect">
            <a:avLst/>
          </a:prstGeom>
          <a:ln w="12700">
            <a:miter lim="400000"/>
          </a:ln>
          <a:effectLst>
            <a:outerShdw blurRad="254000" dist="127000" dir="16200000" rotWithShape="0">
              <a:srgbClr val="000000">
                <a:alpha val="70000"/>
              </a:srgbClr>
            </a:outerShdw>
          </a:effectLst>
        </p:spPr>
      </p:pic>
      <p:sp>
        <p:nvSpPr>
          <p:cNvPr id="153" name="Oahu, 2021"/>
          <p:cNvSpPr txBox="1"/>
          <p:nvPr/>
        </p:nvSpPr>
        <p:spPr>
          <a:xfrm>
            <a:off x="423" y="6300024"/>
            <a:ext cx="1995222" cy="5129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800" b="1">
                <a:latin typeface="Helvetica Neue"/>
                <a:ea typeface="Helvetica Neue"/>
                <a:cs typeface="Helvetica Neue"/>
                <a:sym typeface="Helvetica Neue"/>
              </a:defRPr>
            </a:lvl1pPr>
          </a:lstStyle>
          <a:p>
            <a:r>
              <a:t>Oahu, 2021</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8" name="Group"/>
          <p:cNvGrpSpPr/>
          <p:nvPr/>
        </p:nvGrpSpPr>
        <p:grpSpPr>
          <a:xfrm>
            <a:off x="313962" y="1957334"/>
            <a:ext cx="11635373" cy="4416285"/>
            <a:chOff x="0" y="0"/>
            <a:chExt cx="11635372" cy="4416283"/>
          </a:xfrm>
        </p:grpSpPr>
        <p:sp>
          <p:nvSpPr>
            <p:cNvPr id="368" name="Where Churches Stand on a Spectrum…"/>
            <p:cNvSpPr txBox="1"/>
            <p:nvPr/>
          </p:nvSpPr>
          <p:spPr>
            <a:xfrm>
              <a:off x="2550291" y="0"/>
              <a:ext cx="6320896" cy="11420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noAutofit/>
            </a:bodyPr>
            <a:lstStyle/>
            <a:p>
              <a:pPr algn="ctr" defTabSz="292100">
                <a:defRPr sz="2200" b="1">
                  <a:latin typeface="+mj-lt"/>
                  <a:ea typeface="+mj-ea"/>
                  <a:cs typeface="+mj-cs"/>
                  <a:sym typeface="Helvetica"/>
                </a:defRPr>
              </a:pPr>
              <a:r>
                <a:t>Where Churches Stand on a Spectrum</a:t>
              </a:r>
            </a:p>
            <a:p>
              <a:pPr algn="ctr" defTabSz="292100">
                <a:defRPr sz="2200">
                  <a:latin typeface="+mj-lt"/>
                  <a:ea typeface="+mj-ea"/>
                  <a:cs typeface="+mj-cs"/>
                  <a:sym typeface="Helvetica"/>
                </a:defRPr>
              </a:pPr>
              <a:r>
                <a:t>(based on a broad inquiry)</a:t>
              </a:r>
            </a:p>
          </p:txBody>
        </p:sp>
        <p:sp>
          <p:nvSpPr>
            <p:cNvPr id="369" name="The child or children were obedient…"/>
            <p:cNvSpPr txBox="1"/>
            <p:nvPr/>
          </p:nvSpPr>
          <p:spPr>
            <a:xfrm>
              <a:off x="0" y="2297920"/>
              <a:ext cx="1421880" cy="1562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spAutoFit/>
            </a:bodyPr>
            <a:lstStyle/>
            <a:p>
              <a:pPr algn="ctr" defTabSz="412750">
                <a:defRPr sz="1400" b="1">
                  <a:latin typeface="+mj-lt"/>
                  <a:ea typeface="+mj-ea"/>
                  <a:cs typeface="+mj-cs"/>
                  <a:sym typeface="Helvetica"/>
                </a:defRPr>
              </a:pPr>
              <a:r>
                <a:t>The child or children were obedient</a:t>
              </a:r>
            </a:p>
            <a:p>
              <a:pPr algn="ctr" defTabSz="412750">
                <a:defRPr sz="1400" b="1">
                  <a:latin typeface="+mj-lt"/>
                  <a:ea typeface="+mj-ea"/>
                  <a:cs typeface="+mj-cs"/>
                  <a:sym typeface="Helvetica"/>
                </a:defRPr>
              </a:pPr>
              <a:r>
                <a:t>towards their parents during their years at home</a:t>
              </a:r>
            </a:p>
          </p:txBody>
        </p:sp>
        <p:sp>
          <p:nvSpPr>
            <p:cNvPr id="370" name="All are baptized and none have ever fallen away"/>
            <p:cNvSpPr txBox="1"/>
            <p:nvPr/>
          </p:nvSpPr>
          <p:spPr>
            <a:xfrm>
              <a:off x="10071095" y="2297920"/>
              <a:ext cx="1564278" cy="6985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spAutoFit/>
            </a:bodyPr>
            <a:lstStyle>
              <a:lvl1pPr algn="ctr" defTabSz="412750">
                <a:defRPr sz="1400" b="1">
                  <a:latin typeface="+mj-lt"/>
                  <a:ea typeface="+mj-ea"/>
                  <a:cs typeface="+mj-cs"/>
                  <a:sym typeface="Helvetica"/>
                </a:defRPr>
              </a:lvl1pPr>
            </a:lstStyle>
            <a:p>
              <a:r>
                <a:t>All are baptized and none have ever fallen away</a:t>
              </a:r>
            </a:p>
          </p:txBody>
        </p:sp>
        <p:sp>
          <p:nvSpPr>
            <p:cNvPr id="371" name="Age appropriate children are baptized, young ones are well-behaved, and none have fallen away"/>
            <p:cNvSpPr txBox="1"/>
            <p:nvPr/>
          </p:nvSpPr>
          <p:spPr>
            <a:xfrm>
              <a:off x="7553219" y="2297920"/>
              <a:ext cx="1650353" cy="1562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spAutoFit/>
            </a:bodyPr>
            <a:lstStyle>
              <a:lvl1pPr algn="ctr" defTabSz="412750">
                <a:defRPr sz="1400" b="1">
                  <a:latin typeface="+mj-lt"/>
                  <a:ea typeface="+mj-ea"/>
                  <a:cs typeface="+mj-cs"/>
                  <a:sym typeface="Helvetica"/>
                </a:defRPr>
              </a:lvl1pPr>
            </a:lstStyle>
            <a:p>
              <a:r>
                <a:t>Age appropriate children are baptized, young ones are well-behaved, and none have fallen away</a:t>
              </a:r>
            </a:p>
          </p:txBody>
        </p:sp>
        <p:sp>
          <p:nvSpPr>
            <p:cNvPr id="372" name="The children are obedient, and at least one child is faithful, the spiritual state of other older children is less relevant"/>
            <p:cNvSpPr txBox="1"/>
            <p:nvPr/>
          </p:nvSpPr>
          <p:spPr>
            <a:xfrm>
              <a:off x="2380843" y="2297920"/>
              <a:ext cx="1731291" cy="1562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spAutoFit/>
            </a:bodyPr>
            <a:lstStyle>
              <a:lvl1pPr algn="ctr" defTabSz="412750">
                <a:defRPr sz="1400" b="1">
                  <a:latin typeface="+mj-lt"/>
                  <a:ea typeface="+mj-ea"/>
                  <a:cs typeface="+mj-cs"/>
                  <a:sym typeface="Helvetica"/>
                </a:defRPr>
              </a:lvl1pPr>
            </a:lstStyle>
            <a:p>
              <a:r>
                <a:t>The children are obedient, and at least one child is faithful, the spiritual state of other older children is less relevant</a:t>
              </a:r>
            </a:p>
          </p:txBody>
        </p:sp>
        <p:sp>
          <p:nvSpPr>
            <p:cNvPr id="373" name="All children became Christians but a small fraction left much later on, still in good relationship with their parents"/>
            <p:cNvSpPr txBox="1"/>
            <p:nvPr/>
          </p:nvSpPr>
          <p:spPr>
            <a:xfrm>
              <a:off x="4878378" y="2297921"/>
              <a:ext cx="1807319" cy="13462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spAutoFit/>
            </a:bodyPr>
            <a:lstStyle>
              <a:lvl1pPr algn="ctr" defTabSz="412750">
                <a:defRPr sz="1400" b="1">
                  <a:latin typeface="+mj-lt"/>
                  <a:ea typeface="+mj-ea"/>
                  <a:cs typeface="+mj-cs"/>
                  <a:sym typeface="Helvetica"/>
                </a:defRPr>
              </a:lvl1pPr>
            </a:lstStyle>
            <a:p>
              <a:r>
                <a:t>All children became Christians but a small fraction left much later on, still in good relationship with their parents</a:t>
              </a:r>
            </a:p>
          </p:txBody>
        </p:sp>
        <p:grpSp>
          <p:nvGrpSpPr>
            <p:cNvPr id="380" name="Group"/>
            <p:cNvGrpSpPr/>
            <p:nvPr/>
          </p:nvGrpSpPr>
          <p:grpSpPr>
            <a:xfrm>
              <a:off x="661322" y="1815869"/>
              <a:ext cx="10247105" cy="462590"/>
              <a:chOff x="0" y="0"/>
              <a:chExt cx="10247104" cy="462589"/>
            </a:xfrm>
          </p:grpSpPr>
          <p:sp>
            <p:nvSpPr>
              <p:cNvPr id="374" name="Line"/>
              <p:cNvSpPr/>
              <p:nvPr/>
            </p:nvSpPr>
            <p:spPr>
              <a:xfrm>
                <a:off x="0" y="456239"/>
                <a:ext cx="10241430" cy="1"/>
              </a:xfrm>
              <a:prstGeom prst="line">
                <a:avLst/>
              </a:prstGeom>
              <a:noFill/>
              <a:ln w="12700" cap="flat">
                <a:solidFill>
                  <a:srgbClr val="000000"/>
                </a:solidFill>
                <a:prstDash val="solid"/>
                <a:miter lim="400000"/>
              </a:ln>
              <a:effectLst/>
            </p:spPr>
            <p:txBody>
              <a:bodyPr wrap="square" lIns="25400" tIns="25400" rIns="25400" bIns="25400" numCol="1" anchor="ctr">
                <a:noAutofit/>
              </a:bodyPr>
              <a:lstStyle/>
              <a:p>
                <a:pPr defTabSz="292100">
                  <a:defRPr sz="1200">
                    <a:latin typeface="Helvetica Light"/>
                    <a:ea typeface="Helvetica Light"/>
                    <a:cs typeface="Helvetica Light"/>
                    <a:sym typeface="Helvetica Light"/>
                  </a:defRPr>
                </a:pPr>
                <a:endParaRPr/>
              </a:p>
            </p:txBody>
          </p:sp>
          <p:sp>
            <p:nvSpPr>
              <p:cNvPr id="375" name="Line"/>
              <p:cNvSpPr/>
              <p:nvPr/>
            </p:nvSpPr>
            <p:spPr>
              <a:xfrm flipV="1">
                <a:off x="6588" y="-1"/>
                <a:ext cx="1" cy="462591"/>
              </a:xfrm>
              <a:prstGeom prst="line">
                <a:avLst/>
              </a:prstGeom>
              <a:noFill/>
              <a:ln w="12700" cap="flat">
                <a:solidFill>
                  <a:srgbClr val="000000"/>
                </a:solidFill>
                <a:prstDash val="solid"/>
                <a:miter lim="400000"/>
              </a:ln>
              <a:effectLst/>
            </p:spPr>
            <p:txBody>
              <a:bodyPr wrap="square" lIns="25400" tIns="25400" rIns="25400" bIns="25400" numCol="1" anchor="ctr">
                <a:noAutofit/>
              </a:bodyPr>
              <a:lstStyle/>
              <a:p>
                <a:pPr algn="ctr" defTabSz="412750">
                  <a:defRPr sz="1600">
                    <a:latin typeface="Helvetica Light"/>
                    <a:ea typeface="Helvetica Light"/>
                    <a:cs typeface="Helvetica Light"/>
                    <a:sym typeface="Helvetica Light"/>
                  </a:defRPr>
                </a:pPr>
                <a:endParaRPr/>
              </a:p>
            </p:txBody>
          </p:sp>
          <p:sp>
            <p:nvSpPr>
              <p:cNvPr id="376" name="Line"/>
              <p:cNvSpPr/>
              <p:nvPr/>
            </p:nvSpPr>
            <p:spPr>
              <a:xfrm flipV="1">
                <a:off x="2566717" y="-1"/>
                <a:ext cx="1" cy="462591"/>
              </a:xfrm>
              <a:prstGeom prst="line">
                <a:avLst/>
              </a:prstGeom>
              <a:noFill/>
              <a:ln w="12700" cap="flat">
                <a:solidFill>
                  <a:srgbClr val="000000"/>
                </a:solidFill>
                <a:prstDash val="solid"/>
                <a:miter lim="400000"/>
              </a:ln>
              <a:effectLst/>
            </p:spPr>
            <p:txBody>
              <a:bodyPr wrap="square" lIns="25400" tIns="25400" rIns="25400" bIns="25400" numCol="1" anchor="ctr">
                <a:noAutofit/>
              </a:bodyPr>
              <a:lstStyle/>
              <a:p>
                <a:pPr algn="ctr" defTabSz="412750">
                  <a:defRPr sz="1600">
                    <a:latin typeface="Helvetica Light"/>
                    <a:ea typeface="Helvetica Light"/>
                    <a:cs typeface="Helvetica Light"/>
                    <a:sym typeface="Helvetica Light"/>
                  </a:defRPr>
                </a:pPr>
                <a:endParaRPr/>
              </a:p>
            </p:txBody>
          </p:sp>
          <p:sp>
            <p:nvSpPr>
              <p:cNvPr id="377" name="Line"/>
              <p:cNvSpPr/>
              <p:nvPr/>
            </p:nvSpPr>
            <p:spPr>
              <a:xfrm flipV="1">
                <a:off x="10247104" y="-1"/>
                <a:ext cx="1" cy="462591"/>
              </a:xfrm>
              <a:prstGeom prst="line">
                <a:avLst/>
              </a:prstGeom>
              <a:noFill/>
              <a:ln w="12700" cap="flat">
                <a:solidFill>
                  <a:srgbClr val="000000"/>
                </a:solidFill>
                <a:prstDash val="solid"/>
                <a:miter lim="400000"/>
              </a:ln>
              <a:effectLst/>
            </p:spPr>
            <p:txBody>
              <a:bodyPr wrap="square" lIns="25400" tIns="25400" rIns="25400" bIns="25400" numCol="1" anchor="ctr">
                <a:noAutofit/>
              </a:bodyPr>
              <a:lstStyle/>
              <a:p>
                <a:pPr algn="ctr" defTabSz="412750">
                  <a:defRPr sz="1600">
                    <a:latin typeface="Helvetica Light"/>
                    <a:ea typeface="Helvetica Light"/>
                    <a:cs typeface="Helvetica Light"/>
                    <a:sym typeface="Helvetica Light"/>
                  </a:defRPr>
                </a:pPr>
                <a:endParaRPr/>
              </a:p>
            </p:txBody>
          </p:sp>
          <p:sp>
            <p:nvSpPr>
              <p:cNvPr id="378" name="Line"/>
              <p:cNvSpPr/>
              <p:nvPr/>
            </p:nvSpPr>
            <p:spPr>
              <a:xfrm flipV="1">
                <a:off x="5126847" y="-1"/>
                <a:ext cx="1" cy="462591"/>
              </a:xfrm>
              <a:prstGeom prst="line">
                <a:avLst/>
              </a:prstGeom>
              <a:noFill/>
              <a:ln w="12700" cap="flat">
                <a:solidFill>
                  <a:srgbClr val="000000"/>
                </a:solidFill>
                <a:prstDash val="solid"/>
                <a:miter lim="400000"/>
              </a:ln>
              <a:effectLst/>
            </p:spPr>
            <p:txBody>
              <a:bodyPr wrap="square" lIns="25400" tIns="25400" rIns="25400" bIns="25400" numCol="1" anchor="ctr">
                <a:noAutofit/>
              </a:bodyPr>
              <a:lstStyle/>
              <a:p>
                <a:pPr algn="ctr" defTabSz="412750">
                  <a:defRPr sz="1600">
                    <a:latin typeface="Helvetica Light"/>
                    <a:ea typeface="Helvetica Light"/>
                    <a:cs typeface="Helvetica Light"/>
                    <a:sym typeface="Helvetica Light"/>
                  </a:defRPr>
                </a:pPr>
                <a:endParaRPr/>
              </a:p>
            </p:txBody>
          </p:sp>
          <p:sp>
            <p:nvSpPr>
              <p:cNvPr id="379" name="Line"/>
              <p:cNvSpPr/>
              <p:nvPr/>
            </p:nvSpPr>
            <p:spPr>
              <a:xfrm flipV="1">
                <a:off x="7686975" y="-1"/>
                <a:ext cx="1" cy="462591"/>
              </a:xfrm>
              <a:prstGeom prst="line">
                <a:avLst/>
              </a:prstGeom>
              <a:noFill/>
              <a:ln w="12700" cap="flat">
                <a:solidFill>
                  <a:srgbClr val="000000"/>
                </a:solidFill>
                <a:prstDash val="solid"/>
                <a:miter lim="400000"/>
              </a:ln>
              <a:effectLst/>
            </p:spPr>
            <p:txBody>
              <a:bodyPr wrap="square" lIns="25400" tIns="25400" rIns="25400" bIns="25400" numCol="1" anchor="ctr">
                <a:noAutofit/>
              </a:bodyPr>
              <a:lstStyle/>
              <a:p>
                <a:pPr algn="ctr" defTabSz="412750">
                  <a:defRPr sz="1600">
                    <a:latin typeface="Helvetica Light"/>
                    <a:ea typeface="Helvetica Light"/>
                    <a:cs typeface="Helvetica Light"/>
                    <a:sym typeface="Helvetica Light"/>
                  </a:defRPr>
                </a:pPr>
                <a:endParaRPr/>
              </a:p>
            </p:txBody>
          </p:sp>
        </p:grpSp>
        <p:grpSp>
          <p:nvGrpSpPr>
            <p:cNvPr id="386" name="Group"/>
            <p:cNvGrpSpPr/>
            <p:nvPr/>
          </p:nvGrpSpPr>
          <p:grpSpPr>
            <a:xfrm>
              <a:off x="549981" y="1370817"/>
              <a:ext cx="10464112" cy="419101"/>
              <a:chOff x="21" y="-8890"/>
              <a:chExt cx="10464109" cy="419100"/>
            </a:xfrm>
          </p:grpSpPr>
          <p:sp>
            <p:nvSpPr>
              <p:cNvPr id="381" name="1"/>
              <p:cNvSpPr txBox="1"/>
              <p:nvPr/>
            </p:nvSpPr>
            <p:spPr>
              <a:xfrm>
                <a:off x="21" y="-8891"/>
                <a:ext cx="233016" cy="419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lvl1pPr algn="ctr" defTabSz="412750">
                  <a:defRPr sz="2400">
                    <a:latin typeface="+mj-lt"/>
                    <a:ea typeface="+mj-ea"/>
                    <a:cs typeface="+mj-cs"/>
                    <a:sym typeface="Helvetica"/>
                  </a:defRPr>
                </a:lvl1pPr>
              </a:lstStyle>
              <a:p>
                <a:r>
                  <a:t>1</a:t>
                </a:r>
              </a:p>
            </p:txBody>
          </p:sp>
          <p:sp>
            <p:nvSpPr>
              <p:cNvPr id="382" name="2"/>
              <p:cNvSpPr txBox="1"/>
              <p:nvPr/>
            </p:nvSpPr>
            <p:spPr>
              <a:xfrm>
                <a:off x="2580020" y="-8891"/>
                <a:ext cx="233016" cy="419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lvl1pPr algn="ctr" defTabSz="412750">
                  <a:defRPr sz="2400">
                    <a:latin typeface="+mj-lt"/>
                    <a:ea typeface="+mj-ea"/>
                    <a:cs typeface="+mj-cs"/>
                    <a:sym typeface="Helvetica"/>
                  </a:defRPr>
                </a:lvl1pPr>
              </a:lstStyle>
              <a:p>
                <a:r>
                  <a:t>2</a:t>
                </a:r>
              </a:p>
            </p:txBody>
          </p:sp>
          <p:sp>
            <p:nvSpPr>
              <p:cNvPr id="383" name="3"/>
              <p:cNvSpPr txBox="1"/>
              <p:nvPr/>
            </p:nvSpPr>
            <p:spPr>
              <a:xfrm>
                <a:off x="5115568" y="-8891"/>
                <a:ext cx="233016" cy="419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lvl1pPr algn="ctr" defTabSz="412750">
                  <a:defRPr sz="2400">
                    <a:latin typeface="+mj-lt"/>
                    <a:ea typeface="+mj-ea"/>
                    <a:cs typeface="+mj-cs"/>
                    <a:sym typeface="Helvetica"/>
                  </a:defRPr>
                </a:lvl1pPr>
              </a:lstStyle>
              <a:p>
                <a:r>
                  <a:t>3</a:t>
                </a:r>
              </a:p>
            </p:txBody>
          </p:sp>
          <p:sp>
            <p:nvSpPr>
              <p:cNvPr id="384" name="4"/>
              <p:cNvSpPr txBox="1"/>
              <p:nvPr/>
            </p:nvSpPr>
            <p:spPr>
              <a:xfrm>
                <a:off x="7651117" y="-8891"/>
                <a:ext cx="233016" cy="419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lvl1pPr algn="ctr" defTabSz="412750">
                  <a:defRPr sz="2400">
                    <a:latin typeface="+mj-lt"/>
                    <a:ea typeface="+mj-ea"/>
                    <a:cs typeface="+mj-cs"/>
                    <a:sym typeface="Helvetica"/>
                  </a:defRPr>
                </a:lvl1pPr>
              </a:lstStyle>
              <a:p>
                <a:r>
                  <a:t>4</a:t>
                </a:r>
              </a:p>
            </p:txBody>
          </p:sp>
          <p:sp>
            <p:nvSpPr>
              <p:cNvPr id="385" name="5"/>
              <p:cNvSpPr txBox="1"/>
              <p:nvPr/>
            </p:nvSpPr>
            <p:spPr>
              <a:xfrm>
                <a:off x="10231115" y="-8891"/>
                <a:ext cx="233017" cy="419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lvl1pPr algn="ctr" defTabSz="412750">
                  <a:defRPr sz="2400">
                    <a:latin typeface="+mj-lt"/>
                    <a:ea typeface="+mj-ea"/>
                    <a:cs typeface="+mj-cs"/>
                    <a:sym typeface="Helvetica"/>
                  </a:defRPr>
                </a:lvl1pPr>
              </a:lstStyle>
              <a:p>
                <a:r>
                  <a:t>5</a:t>
                </a:r>
              </a:p>
            </p:txBody>
          </p:sp>
        </p:grpSp>
        <p:sp>
          <p:nvSpPr>
            <p:cNvPr id="387" name="* From “pista tekna&quot; — Titus 1:6"/>
            <p:cNvSpPr txBox="1"/>
            <p:nvPr/>
          </p:nvSpPr>
          <p:spPr>
            <a:xfrm>
              <a:off x="131698" y="4086083"/>
              <a:ext cx="3295601" cy="3302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lvl1pPr algn="ctr" defTabSz="412750">
                <a:defRPr>
                  <a:latin typeface="+mj-lt"/>
                  <a:ea typeface="+mj-ea"/>
                  <a:cs typeface="+mj-cs"/>
                  <a:sym typeface="Helvetica"/>
                </a:defRPr>
              </a:lvl1pPr>
            </a:lstStyle>
            <a:p>
              <a:r>
                <a:t>* From “pista tekna" — Titus 1:6</a:t>
              </a:r>
            </a:p>
          </p:txBody>
        </p:sp>
      </p:grpSp>
      <p:sp>
        <p:nvSpPr>
          <p:cNvPr id="389" name="Observations"/>
          <p:cNvSpPr txBox="1"/>
          <p:nvPr/>
        </p:nvSpPr>
        <p:spPr>
          <a:xfrm>
            <a:off x="2457053" y="239669"/>
            <a:ext cx="7277894" cy="14054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lgn="ctr" defTabSz="321468">
              <a:defRPr sz="4800" b="1">
                <a:solidFill>
                  <a:schemeClr val="accent2">
                    <a:satOff val="-18194"/>
                    <a:lumOff val="-11215"/>
                  </a:schemeClr>
                </a:solidFill>
                <a:latin typeface="Helvetica Neue"/>
                <a:ea typeface="Helvetica Neue"/>
                <a:cs typeface="Helvetica Neue"/>
                <a:sym typeface="Helvetica Neue"/>
              </a:defRPr>
            </a:lvl1pPr>
          </a:lstStyle>
          <a:p>
            <a:r>
              <a:t>Observations</a:t>
            </a:r>
          </a:p>
        </p:txBody>
      </p:sp>
      <p:sp>
        <p:nvSpPr>
          <p:cNvPr id="390" name="DIFFERING POSITIONS ON “BELIEVING CHILDREN”"/>
          <p:cNvSpPr txBox="1"/>
          <p:nvPr/>
        </p:nvSpPr>
        <p:spPr>
          <a:xfrm>
            <a:off x="2377065" y="1306656"/>
            <a:ext cx="7437870" cy="4447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800" b="1"/>
            </a:lvl1pPr>
          </a:lstStyle>
          <a:p>
            <a:r>
              <a:t>DIFFERING POSITIONS ON “BELIEVING CHILDREN”</a:t>
            </a:r>
          </a:p>
        </p:txBody>
      </p:sp>
      <p:pic>
        <p:nvPicPr>
          <p:cNvPr id="391" name="Mag Glass.jpeg" descr="Mag Glass.jpe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28088" y="369085"/>
            <a:ext cx="1079090" cy="1070389"/>
          </a:xfrm>
          <a:prstGeom prst="rect">
            <a:avLst/>
          </a:prstGeom>
          <a:ln w="12700">
            <a:miter lim="400000"/>
          </a:ln>
        </p:spPr>
      </p:pic>
      <p:sp>
        <p:nvSpPr>
          <p:cNvPr id="392" name="3"/>
          <p:cNvSpPr txBox="1"/>
          <p:nvPr/>
        </p:nvSpPr>
        <p:spPr>
          <a:xfrm>
            <a:off x="11267837" y="356736"/>
            <a:ext cx="477477" cy="843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5800"/>
            </a:lvl1pPr>
          </a:lstStyle>
          <a:p>
            <a:r>
              <a:t>3</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4" name="Mag Glass.jpeg" descr="Mag Glass.jpe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28088" y="369085"/>
            <a:ext cx="1079090" cy="1070389"/>
          </a:xfrm>
          <a:prstGeom prst="rect">
            <a:avLst/>
          </a:prstGeom>
          <a:ln w="12700">
            <a:miter lim="400000"/>
          </a:ln>
        </p:spPr>
      </p:pic>
      <p:sp>
        <p:nvSpPr>
          <p:cNvPr id="395" name="The Greek word pistis (traditionally translated “faith”) is better translated “faithfulness,” “fidelity,” “loyalty,” or “allegiance”. If pistis is in reference to a royal leader, or authority figure it is best translated allegiance.…"/>
          <p:cNvSpPr txBox="1"/>
          <p:nvPr/>
        </p:nvSpPr>
        <p:spPr>
          <a:xfrm>
            <a:off x="1075083" y="2364060"/>
            <a:ext cx="10041834" cy="32650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p>
            <a:pPr defTabSz="412750">
              <a:lnSpc>
                <a:spcPct val="90000"/>
              </a:lnSpc>
              <a:defRPr sz="3300"/>
            </a:pPr>
            <a:r>
              <a:t>The Greek word </a:t>
            </a:r>
            <a:r>
              <a:rPr i="1"/>
              <a:t>pistis</a:t>
            </a:r>
            <a:r>
              <a:t> (traditionally translated “faith”) is better translated “faithfulness,” “fidelity,” “loyalty,” or “allegiance”. If </a:t>
            </a:r>
            <a:r>
              <a:rPr i="1"/>
              <a:t>pistis</a:t>
            </a:r>
            <a:r>
              <a:t> is in reference to a royal leader, or authority figure it is best translated allegiance.</a:t>
            </a:r>
          </a:p>
          <a:p>
            <a:pPr defTabSz="412750">
              <a:lnSpc>
                <a:spcPct val="90000"/>
              </a:lnSpc>
              <a:defRPr sz="3300"/>
            </a:pPr>
            <a:endParaRPr/>
          </a:p>
          <a:p>
            <a:pPr defTabSz="412750">
              <a:lnSpc>
                <a:spcPct val="90000"/>
              </a:lnSpc>
              <a:defRPr sz="3300"/>
            </a:pPr>
            <a:r>
              <a:t>—Matthew Bates. </a:t>
            </a:r>
            <a:r>
              <a:rPr i="1"/>
              <a:t>The Gospel Precisely</a:t>
            </a:r>
            <a:r>
              <a:t>, </a:t>
            </a:r>
            <a:r>
              <a:rPr i="1"/>
              <a:t>Gospel Allegiance</a:t>
            </a:r>
            <a:r>
              <a:t>, </a:t>
            </a:r>
            <a:r>
              <a:rPr i="1"/>
              <a:t>Salvation by Allegiance Alone</a:t>
            </a:r>
          </a:p>
        </p:txBody>
      </p:sp>
      <p:sp>
        <p:nvSpPr>
          <p:cNvPr id="396" name="Observations"/>
          <p:cNvSpPr txBox="1"/>
          <p:nvPr/>
        </p:nvSpPr>
        <p:spPr>
          <a:xfrm>
            <a:off x="2457053" y="239669"/>
            <a:ext cx="7277894" cy="14054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lgn="ctr" defTabSz="321468">
              <a:defRPr sz="4800" b="1">
                <a:solidFill>
                  <a:schemeClr val="accent2">
                    <a:satOff val="-18194"/>
                    <a:lumOff val="-11215"/>
                  </a:schemeClr>
                </a:solidFill>
                <a:latin typeface="Helvetica Neue"/>
                <a:ea typeface="Helvetica Neue"/>
                <a:cs typeface="Helvetica Neue"/>
                <a:sym typeface="Helvetica Neue"/>
              </a:defRPr>
            </a:lvl1pPr>
          </a:lstStyle>
          <a:p>
            <a:r>
              <a:t>Observations</a:t>
            </a:r>
          </a:p>
        </p:txBody>
      </p:sp>
      <p:sp>
        <p:nvSpPr>
          <p:cNvPr id="397" name="3"/>
          <p:cNvSpPr txBox="1"/>
          <p:nvPr/>
        </p:nvSpPr>
        <p:spPr>
          <a:xfrm>
            <a:off x="11267837" y="356736"/>
            <a:ext cx="477477" cy="843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5800"/>
            </a:lvl1pPr>
          </a:lstStyle>
          <a:p>
            <a:r>
              <a:t>3</a:t>
            </a:r>
          </a:p>
        </p:txBody>
      </p:sp>
      <p:sp>
        <p:nvSpPr>
          <p:cNvPr id="398" name="UPDATED CONSIDERATION"/>
          <p:cNvSpPr txBox="1"/>
          <p:nvPr/>
        </p:nvSpPr>
        <p:spPr>
          <a:xfrm>
            <a:off x="4077277" y="1319356"/>
            <a:ext cx="4037445" cy="4447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800" b="1"/>
            </a:lvl1pPr>
          </a:lstStyle>
          <a:p>
            <a:r>
              <a:t>UPDATED CONSIDERATION</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0" name="Mag Glass.jpeg" descr="Mag Glass.jpe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28088" y="369085"/>
            <a:ext cx="1079090" cy="1070389"/>
          </a:xfrm>
          <a:prstGeom prst="rect">
            <a:avLst/>
          </a:prstGeom>
          <a:ln w="12700">
            <a:miter lim="400000"/>
          </a:ln>
        </p:spPr>
      </p:pic>
      <p:sp>
        <p:nvSpPr>
          <p:cNvPr id="401" name="An elder must be blameless, faithful to his wife, a man whose children are allegiant and are not open to the charge of being wild and disobedient. (Titus 1:6)"/>
          <p:cNvSpPr txBox="1"/>
          <p:nvPr/>
        </p:nvSpPr>
        <p:spPr>
          <a:xfrm>
            <a:off x="835247" y="3144560"/>
            <a:ext cx="10521507" cy="13992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p>
            <a:pPr defTabSz="412750">
              <a:lnSpc>
                <a:spcPct val="90000"/>
              </a:lnSpc>
              <a:defRPr sz="3300"/>
            </a:pPr>
            <a:r>
              <a:t>An elder must be blameless, faithful to his wife, a man whose children are </a:t>
            </a:r>
            <a:r>
              <a:rPr i="1"/>
              <a:t>allegiant</a:t>
            </a:r>
            <a:r>
              <a:t> and are not open to the charge of being wild and disobedient. (Titus 1:6)</a:t>
            </a:r>
          </a:p>
        </p:txBody>
      </p:sp>
      <p:sp>
        <p:nvSpPr>
          <p:cNvPr id="402" name="Observations"/>
          <p:cNvSpPr txBox="1"/>
          <p:nvPr/>
        </p:nvSpPr>
        <p:spPr>
          <a:xfrm>
            <a:off x="2457053" y="239669"/>
            <a:ext cx="7277894" cy="14054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lgn="ctr" defTabSz="321468">
              <a:defRPr sz="4800" b="1">
                <a:solidFill>
                  <a:schemeClr val="accent2">
                    <a:satOff val="-18194"/>
                    <a:lumOff val="-11215"/>
                  </a:schemeClr>
                </a:solidFill>
                <a:latin typeface="Helvetica Neue"/>
                <a:ea typeface="Helvetica Neue"/>
                <a:cs typeface="Helvetica Neue"/>
                <a:sym typeface="Helvetica Neue"/>
              </a:defRPr>
            </a:lvl1pPr>
          </a:lstStyle>
          <a:p>
            <a:r>
              <a:t>Observations</a:t>
            </a:r>
          </a:p>
        </p:txBody>
      </p:sp>
      <p:sp>
        <p:nvSpPr>
          <p:cNvPr id="403" name="3"/>
          <p:cNvSpPr txBox="1"/>
          <p:nvPr/>
        </p:nvSpPr>
        <p:spPr>
          <a:xfrm>
            <a:off x="11267837" y="356736"/>
            <a:ext cx="477477" cy="843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5800"/>
            </a:lvl1pPr>
          </a:lstStyle>
          <a:p>
            <a:r>
              <a:t>3</a:t>
            </a:r>
          </a:p>
        </p:txBody>
      </p:sp>
      <p:sp>
        <p:nvSpPr>
          <p:cNvPr id="404" name="UPDATED CONSIDERATION"/>
          <p:cNvSpPr txBox="1"/>
          <p:nvPr/>
        </p:nvSpPr>
        <p:spPr>
          <a:xfrm>
            <a:off x="4077277" y="1319356"/>
            <a:ext cx="4037445" cy="4447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800" b="1"/>
            </a:lvl1pPr>
          </a:lstStyle>
          <a:p>
            <a:r>
              <a:t>UPDATED CONSIDERATION</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There is potential for unhealthy ambitions…"/>
          <p:cNvSpPr txBox="1"/>
          <p:nvPr/>
        </p:nvSpPr>
        <p:spPr>
          <a:xfrm>
            <a:off x="428896" y="2263408"/>
            <a:ext cx="11093751" cy="39997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p>
            <a:pPr marL="320842" indent="-320842" defTabSz="412750">
              <a:spcBef>
                <a:spcPts val="200"/>
              </a:spcBef>
              <a:buSzPct val="60000"/>
              <a:buBlip>
                <a:blip r:embed="rId2"/>
              </a:buBlip>
              <a:defRPr sz="3600"/>
            </a:pPr>
            <a:r>
              <a:rPr sz="3200"/>
              <a:t>There is potential for unhealthy ambitions</a:t>
            </a:r>
          </a:p>
          <a:p>
            <a:pPr marL="320842" indent="-320842" defTabSz="412750">
              <a:spcBef>
                <a:spcPts val="200"/>
              </a:spcBef>
              <a:buSzPct val="60000"/>
              <a:buBlip>
                <a:blip r:embed="rId2"/>
              </a:buBlip>
              <a:defRPr sz="3600"/>
            </a:pPr>
            <a:r>
              <a:rPr sz="3200"/>
              <a:t>Clarity is needed with “conflicts of interest” and dual roles—such as when an elder is also an evangelist (1 Tim 5:17) AND when an elder’s child is hired for service in ministry</a:t>
            </a:r>
          </a:p>
          <a:p>
            <a:pPr marL="320842" indent="-320842" defTabSz="412750">
              <a:spcBef>
                <a:spcPts val="200"/>
              </a:spcBef>
              <a:buSzPct val="60000"/>
              <a:buBlip>
                <a:blip r:embed="rId2"/>
              </a:buBlip>
              <a:defRPr sz="3600"/>
            </a:pPr>
            <a:r>
              <a:rPr sz="3200"/>
              <a:t>It’s important not to conflate being very “likable” with qualifications</a:t>
            </a:r>
          </a:p>
          <a:p>
            <a:pPr marL="320842" indent="-320842" defTabSz="412750">
              <a:spcBef>
                <a:spcPts val="200"/>
              </a:spcBef>
              <a:buSzPct val="60000"/>
              <a:buBlip>
                <a:blip r:embed="rId2"/>
              </a:buBlip>
              <a:defRPr sz="3600"/>
            </a:pPr>
            <a:r>
              <a:rPr sz="3200"/>
              <a:t>Ideally members should privately address their concerns of character after a nomination with a candidate</a:t>
            </a:r>
          </a:p>
        </p:txBody>
      </p:sp>
      <p:pic>
        <p:nvPicPr>
          <p:cNvPr id="407" name="Mag Glass.jpeg" descr="Mag Glass.jpe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28088" y="369085"/>
            <a:ext cx="1079090" cy="1070389"/>
          </a:xfrm>
          <a:prstGeom prst="rect">
            <a:avLst/>
          </a:prstGeom>
          <a:ln w="12700">
            <a:miter lim="400000"/>
          </a:ln>
        </p:spPr>
      </p:pic>
      <p:sp>
        <p:nvSpPr>
          <p:cNvPr id="408" name="Observations"/>
          <p:cNvSpPr txBox="1"/>
          <p:nvPr/>
        </p:nvSpPr>
        <p:spPr>
          <a:xfrm>
            <a:off x="2457053" y="239669"/>
            <a:ext cx="7277894" cy="14054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lgn="ctr" defTabSz="321468">
              <a:defRPr sz="4800" b="1">
                <a:solidFill>
                  <a:schemeClr val="accent2">
                    <a:satOff val="-18194"/>
                    <a:lumOff val="-11215"/>
                  </a:schemeClr>
                </a:solidFill>
                <a:latin typeface="Helvetica Neue"/>
                <a:ea typeface="Helvetica Neue"/>
                <a:cs typeface="Helvetica Neue"/>
                <a:sym typeface="Helvetica Neue"/>
              </a:defRPr>
            </a:lvl1pPr>
          </a:lstStyle>
          <a:p>
            <a:r>
              <a:t>Observations</a:t>
            </a:r>
          </a:p>
        </p:txBody>
      </p:sp>
      <p:sp>
        <p:nvSpPr>
          <p:cNvPr id="409" name="3"/>
          <p:cNvSpPr txBox="1"/>
          <p:nvPr/>
        </p:nvSpPr>
        <p:spPr>
          <a:xfrm>
            <a:off x="11267837" y="356736"/>
            <a:ext cx="477477" cy="843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5800"/>
            </a:lvl1pPr>
          </a:lstStyle>
          <a:p>
            <a:r>
              <a:t>3</a:t>
            </a:r>
          </a:p>
        </p:txBody>
      </p:sp>
      <p:sp>
        <p:nvSpPr>
          <p:cNvPr id="410" name="WISDOM"/>
          <p:cNvSpPr txBox="1"/>
          <p:nvPr/>
        </p:nvSpPr>
        <p:spPr>
          <a:xfrm>
            <a:off x="5363636" y="1315123"/>
            <a:ext cx="1464728" cy="4447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800" b="1"/>
            </a:lvl1pPr>
          </a:lstStyle>
          <a:p>
            <a:r>
              <a:t>WISDOM</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2" name="Mag Glass.jpeg" descr="Mag Glass.jpe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28088" y="369085"/>
            <a:ext cx="1079090" cy="1070389"/>
          </a:xfrm>
          <a:prstGeom prst="rect">
            <a:avLst/>
          </a:prstGeom>
          <a:ln w="12700">
            <a:miter lim="400000"/>
          </a:ln>
        </p:spPr>
      </p:pic>
      <p:sp>
        <p:nvSpPr>
          <p:cNvPr id="413" name="Observations"/>
          <p:cNvSpPr txBox="1"/>
          <p:nvPr/>
        </p:nvSpPr>
        <p:spPr>
          <a:xfrm>
            <a:off x="2457053" y="239669"/>
            <a:ext cx="7277894" cy="14054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lgn="ctr" defTabSz="321468">
              <a:defRPr sz="4800" b="1">
                <a:solidFill>
                  <a:schemeClr val="accent2">
                    <a:satOff val="-18194"/>
                    <a:lumOff val="-11215"/>
                  </a:schemeClr>
                </a:solidFill>
                <a:latin typeface="Helvetica Neue"/>
                <a:ea typeface="Helvetica Neue"/>
                <a:cs typeface="Helvetica Neue"/>
                <a:sym typeface="Helvetica Neue"/>
              </a:defRPr>
            </a:lvl1pPr>
          </a:lstStyle>
          <a:p>
            <a:r>
              <a:t>Observations</a:t>
            </a:r>
          </a:p>
        </p:txBody>
      </p:sp>
      <p:sp>
        <p:nvSpPr>
          <p:cNvPr id="414" name="3"/>
          <p:cNvSpPr txBox="1"/>
          <p:nvPr/>
        </p:nvSpPr>
        <p:spPr>
          <a:xfrm>
            <a:off x="11267837" y="356736"/>
            <a:ext cx="477477" cy="843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5800"/>
            </a:lvl1pPr>
          </a:lstStyle>
          <a:p>
            <a:r>
              <a:t>3</a:t>
            </a:r>
          </a:p>
        </p:txBody>
      </p:sp>
      <p:sp>
        <p:nvSpPr>
          <p:cNvPr id="415" name="CONTEMPORARY CHALLENGES"/>
          <p:cNvSpPr txBox="1"/>
          <p:nvPr/>
        </p:nvSpPr>
        <p:spPr>
          <a:xfrm>
            <a:off x="3780973" y="1315123"/>
            <a:ext cx="4630054" cy="4447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800" b="1"/>
            </a:lvl1pPr>
          </a:lstStyle>
          <a:p>
            <a:r>
              <a:t>CONTEMPORARY CHALLENGES</a:t>
            </a:r>
          </a:p>
        </p:txBody>
      </p:sp>
      <p:sp>
        <p:nvSpPr>
          <p:cNvPr id="416" name="Worship Styles (music)…"/>
          <p:cNvSpPr txBox="1"/>
          <p:nvPr/>
        </p:nvSpPr>
        <p:spPr>
          <a:xfrm>
            <a:off x="393700" y="1976865"/>
            <a:ext cx="11700350" cy="46971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numCol="2" spcCol="599804"/>
          <a:lstStyle/>
          <a:p>
            <a:pPr marL="260684" indent="-260684" defTabSz="825500">
              <a:spcBef>
                <a:spcPts val="500"/>
              </a:spcBef>
              <a:buSzPct val="60000"/>
              <a:buBlip>
                <a:blip r:embed="rId3"/>
              </a:buBlip>
              <a:defRPr sz="2600">
                <a:latin typeface="Helvetica Neue"/>
                <a:ea typeface="Helvetica Neue"/>
                <a:cs typeface="Helvetica Neue"/>
                <a:sym typeface="Helvetica Neue"/>
              </a:defRPr>
            </a:pPr>
            <a:r>
              <a:rPr dirty="0"/>
              <a:t>Worship Styles (music)</a:t>
            </a:r>
          </a:p>
          <a:p>
            <a:pPr marL="260684" indent="-260684" defTabSz="825500">
              <a:spcBef>
                <a:spcPts val="500"/>
              </a:spcBef>
              <a:buSzPct val="60000"/>
              <a:buBlip>
                <a:blip r:embed="rId3"/>
              </a:buBlip>
              <a:defRPr sz="2600">
                <a:latin typeface="Helvetica Neue"/>
                <a:ea typeface="Helvetica Neue"/>
                <a:cs typeface="Helvetica Neue"/>
                <a:sym typeface="Helvetica Neue"/>
              </a:defRPr>
            </a:pPr>
            <a:r>
              <a:rPr dirty="0"/>
              <a:t>Changing structure</a:t>
            </a:r>
          </a:p>
          <a:p>
            <a:pPr marL="260684" indent="-260684" defTabSz="825500">
              <a:spcBef>
                <a:spcPts val="500"/>
              </a:spcBef>
              <a:buSzPct val="60000"/>
              <a:buBlip>
                <a:blip r:embed="rId3"/>
              </a:buBlip>
              <a:defRPr sz="2600">
                <a:latin typeface="Helvetica Neue"/>
                <a:ea typeface="Helvetica Neue"/>
                <a:cs typeface="Helvetica Neue"/>
                <a:sym typeface="Helvetica Neue"/>
              </a:defRPr>
            </a:pPr>
            <a:r>
              <a:rPr dirty="0"/>
              <a:t>Improving demographics (generational, ethnic)</a:t>
            </a:r>
          </a:p>
          <a:p>
            <a:pPr marL="260684" indent="-260684" defTabSz="825500">
              <a:spcBef>
                <a:spcPts val="500"/>
              </a:spcBef>
              <a:buSzPct val="60000"/>
              <a:buBlip>
                <a:blip r:embed="rId3"/>
              </a:buBlip>
              <a:defRPr sz="2600">
                <a:latin typeface="Helvetica Neue"/>
                <a:ea typeface="Helvetica Neue"/>
                <a:cs typeface="Helvetica Neue"/>
                <a:sym typeface="Helvetica Neue"/>
              </a:defRPr>
            </a:pPr>
            <a:r>
              <a:rPr dirty="0"/>
              <a:t>Roles of women</a:t>
            </a:r>
          </a:p>
          <a:p>
            <a:pPr marL="260684" indent="-260684" defTabSz="825500">
              <a:spcBef>
                <a:spcPts val="500"/>
              </a:spcBef>
              <a:buSzPct val="60000"/>
              <a:buBlip>
                <a:blip r:embed="rId3"/>
              </a:buBlip>
              <a:defRPr sz="2600">
                <a:latin typeface="Helvetica Neue"/>
                <a:ea typeface="Helvetica Neue"/>
                <a:cs typeface="Helvetica Neue"/>
                <a:sym typeface="Helvetica Neue"/>
              </a:defRPr>
            </a:pPr>
            <a:r>
              <a:rPr dirty="0"/>
              <a:t>Resource allocation</a:t>
            </a:r>
          </a:p>
          <a:p>
            <a:pPr marL="260684" indent="-260684" defTabSz="825500">
              <a:spcBef>
                <a:spcPts val="500"/>
              </a:spcBef>
              <a:buSzPct val="60000"/>
              <a:buBlip>
                <a:blip r:embed="rId3"/>
              </a:buBlip>
              <a:defRPr sz="2600">
                <a:latin typeface="Helvetica Neue"/>
                <a:ea typeface="Helvetica Neue"/>
                <a:cs typeface="Helvetica Neue"/>
                <a:sym typeface="Helvetica Neue"/>
              </a:defRPr>
            </a:pPr>
            <a:r>
              <a:rPr dirty="0"/>
              <a:t>Revisiting a combination of values, ideology, and culture</a:t>
            </a:r>
          </a:p>
          <a:p>
            <a:pPr marL="260684" indent="-260684" defTabSz="825500">
              <a:spcBef>
                <a:spcPts val="500"/>
              </a:spcBef>
              <a:buSzPct val="60000"/>
              <a:buBlip>
                <a:blip r:embed="rId3"/>
              </a:buBlip>
              <a:defRPr sz="2600">
                <a:latin typeface="Helvetica Neue"/>
                <a:ea typeface="Helvetica Neue"/>
                <a:cs typeface="Helvetica Neue"/>
                <a:sym typeface="Helvetica Neue"/>
              </a:defRPr>
            </a:pPr>
            <a:r>
              <a:rPr dirty="0"/>
              <a:t>Changing methodologies</a:t>
            </a:r>
          </a:p>
          <a:p>
            <a:pPr marL="260684" indent="-260684" defTabSz="825500">
              <a:spcBef>
                <a:spcPts val="500"/>
              </a:spcBef>
              <a:buSzPct val="60000"/>
              <a:buBlip>
                <a:blip r:embed="rId3"/>
              </a:buBlip>
              <a:defRPr sz="2600">
                <a:latin typeface="Helvetica Neue"/>
                <a:ea typeface="Helvetica Neue"/>
                <a:cs typeface="Helvetica Neue"/>
                <a:sym typeface="Helvetica Neue"/>
              </a:defRPr>
            </a:pPr>
            <a:r>
              <a:rPr dirty="0"/>
              <a:t>Selection of leaders </a:t>
            </a:r>
          </a:p>
          <a:p>
            <a:pPr marL="260684" indent="-260684" defTabSz="825500">
              <a:spcBef>
                <a:spcPts val="500"/>
              </a:spcBef>
              <a:buSzPct val="60000"/>
              <a:buBlip>
                <a:blip r:embed="rId3"/>
              </a:buBlip>
              <a:defRPr sz="2600">
                <a:latin typeface="Helvetica Neue"/>
                <a:ea typeface="Helvetica Neue"/>
                <a:cs typeface="Helvetica Neue"/>
                <a:sym typeface="Helvetica Neue"/>
              </a:defRPr>
            </a:pPr>
            <a:r>
              <a:rPr dirty="0"/>
              <a:t>Meeting locations</a:t>
            </a:r>
          </a:p>
          <a:p>
            <a:pPr marL="260684" indent="-260684" defTabSz="825500">
              <a:spcBef>
                <a:spcPts val="500"/>
              </a:spcBef>
              <a:buSzPct val="60000"/>
              <a:buBlip>
                <a:blip r:embed="rId3"/>
              </a:buBlip>
              <a:defRPr sz="2600">
                <a:latin typeface="Helvetica Neue"/>
                <a:ea typeface="Helvetica Neue"/>
                <a:cs typeface="Helvetica Neue"/>
                <a:sym typeface="Helvetica Neue"/>
              </a:defRPr>
            </a:pPr>
            <a:r>
              <a:rPr dirty="0"/>
              <a:t>Purchasing buildings</a:t>
            </a:r>
          </a:p>
          <a:p>
            <a:pPr marL="260684" indent="-260684" defTabSz="825500">
              <a:spcBef>
                <a:spcPts val="500"/>
              </a:spcBef>
              <a:buSzPct val="60000"/>
              <a:buBlip>
                <a:blip r:embed="rId3"/>
              </a:buBlip>
              <a:defRPr sz="2600">
                <a:latin typeface="Helvetica Neue"/>
                <a:ea typeface="Helvetica Neue"/>
                <a:cs typeface="Helvetica Neue"/>
                <a:sym typeface="Helvetica Neue"/>
              </a:defRPr>
            </a:pPr>
            <a:r>
              <a:rPr dirty="0"/>
              <a:t>House church strategies</a:t>
            </a:r>
          </a:p>
          <a:p>
            <a:pPr marL="260684" indent="-260684" defTabSz="825500">
              <a:spcBef>
                <a:spcPts val="500"/>
              </a:spcBef>
              <a:buSzPct val="60000"/>
              <a:buBlip>
                <a:blip r:embed="rId3"/>
              </a:buBlip>
              <a:defRPr sz="2600">
                <a:latin typeface="Helvetica Neue"/>
                <a:ea typeface="Helvetica Neue"/>
                <a:cs typeface="Helvetica Neue"/>
                <a:sym typeface="Helvetica Neue"/>
              </a:defRPr>
            </a:pPr>
            <a:r>
              <a:rPr dirty="0"/>
              <a:t>Expectations of commitment</a:t>
            </a:r>
          </a:p>
          <a:p>
            <a:pPr marL="260684" indent="-260684" defTabSz="825500">
              <a:spcBef>
                <a:spcPts val="500"/>
              </a:spcBef>
              <a:buSzPct val="60000"/>
              <a:buBlip>
                <a:blip r:embed="rId3"/>
              </a:buBlip>
              <a:defRPr sz="2600">
                <a:latin typeface="Helvetica Neue"/>
                <a:ea typeface="Helvetica Neue"/>
                <a:cs typeface="Helvetica Neue"/>
                <a:sym typeface="Helvetica Neue"/>
              </a:defRPr>
            </a:pPr>
            <a:r>
              <a:rPr dirty="0"/>
              <a:t>Church discipline</a:t>
            </a:r>
          </a:p>
          <a:p>
            <a:pPr marL="260684" indent="-260684" defTabSz="825500">
              <a:spcBef>
                <a:spcPts val="500"/>
              </a:spcBef>
              <a:buSzPct val="60000"/>
              <a:buBlip>
                <a:blip r:embed="rId3"/>
              </a:buBlip>
              <a:defRPr sz="2600">
                <a:latin typeface="Helvetica Neue"/>
                <a:ea typeface="Helvetica Neue"/>
                <a:cs typeface="Helvetica Neue"/>
                <a:sym typeface="Helvetica Neue"/>
              </a:defRPr>
            </a:pPr>
            <a:r>
              <a:rPr dirty="0"/>
              <a:t>Leader-leader conflicts</a:t>
            </a:r>
          </a:p>
          <a:p>
            <a:pPr marL="260684" indent="-260684" defTabSz="825500">
              <a:spcBef>
                <a:spcPts val="500"/>
              </a:spcBef>
              <a:buSzPct val="60000"/>
              <a:buBlip>
                <a:blip r:embed="rId3"/>
              </a:buBlip>
              <a:defRPr sz="2600">
                <a:latin typeface="Helvetica Neue"/>
                <a:ea typeface="Helvetica Neue"/>
                <a:cs typeface="Helvetica Neue"/>
                <a:sym typeface="Helvetica Neue"/>
              </a:defRPr>
            </a:pPr>
            <a:r>
              <a:rPr dirty="0"/>
              <a:t>Leader-member infractions</a:t>
            </a:r>
          </a:p>
          <a:p>
            <a:pPr marL="260684" indent="-260684" defTabSz="825500">
              <a:spcBef>
                <a:spcPts val="500"/>
              </a:spcBef>
              <a:buSzPct val="60000"/>
              <a:buBlip>
                <a:blip r:embed="rId3"/>
              </a:buBlip>
              <a:defRPr sz="2600">
                <a:latin typeface="Helvetica Neue"/>
                <a:ea typeface="Helvetica Neue"/>
                <a:cs typeface="Helvetica Neue"/>
                <a:sym typeface="Helvetica Neue"/>
              </a:defRPr>
            </a:pPr>
            <a:r>
              <a:rPr dirty="0"/>
              <a:t>Reports of abuse</a:t>
            </a:r>
          </a:p>
          <a:p>
            <a:pPr marL="260684" indent="-260684" defTabSz="825500">
              <a:spcBef>
                <a:spcPts val="500"/>
              </a:spcBef>
              <a:buSzPct val="60000"/>
              <a:buBlip>
                <a:blip r:embed="rId3"/>
              </a:buBlip>
              <a:defRPr sz="2600">
                <a:latin typeface="Helvetica Neue"/>
                <a:ea typeface="Helvetica Neue"/>
                <a:cs typeface="Helvetica Neue"/>
                <a:sym typeface="Helvetica Neue"/>
              </a:defRPr>
            </a:pPr>
            <a:r>
              <a:rPr dirty="0"/>
              <a:t>Outside investigations of serious accusations</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Like everyone else, elders have strong areas and weak areas.…"/>
          <p:cNvSpPr txBox="1"/>
          <p:nvPr/>
        </p:nvSpPr>
        <p:spPr>
          <a:xfrm>
            <a:off x="416196" y="2081375"/>
            <a:ext cx="11093751" cy="9771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p>
            <a:pPr marL="320842" indent="-320842" defTabSz="412750">
              <a:spcBef>
                <a:spcPts val="200"/>
              </a:spcBef>
              <a:buSzPct val="60000"/>
              <a:buBlip>
                <a:blip r:embed="rId2"/>
              </a:buBlip>
              <a:defRPr sz="3200"/>
            </a:pPr>
            <a:r>
              <a:rPr dirty="0"/>
              <a:t>Like everyone else, elders have strong areas and weak areas.</a:t>
            </a:r>
          </a:p>
          <a:p>
            <a:pPr marL="320842" indent="-320842" defTabSz="412750">
              <a:spcBef>
                <a:spcPts val="200"/>
              </a:spcBef>
              <a:buSzPct val="60000"/>
              <a:buBlip>
                <a:blip r:embed="rId2"/>
              </a:buBlip>
              <a:defRPr sz="3200"/>
            </a:pPr>
            <a:r>
              <a:rPr dirty="0"/>
              <a:t>It is helpful to identify their best contribution. For example:</a:t>
            </a:r>
          </a:p>
        </p:txBody>
      </p:sp>
      <p:pic>
        <p:nvPicPr>
          <p:cNvPr id="419" name="Mag Glass.jpeg" descr="Mag Glass.jpe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28088" y="369085"/>
            <a:ext cx="1079090" cy="1070389"/>
          </a:xfrm>
          <a:prstGeom prst="rect">
            <a:avLst/>
          </a:prstGeom>
          <a:ln w="12700">
            <a:miter lim="400000"/>
          </a:ln>
        </p:spPr>
      </p:pic>
      <p:sp>
        <p:nvSpPr>
          <p:cNvPr id="420" name="Observations"/>
          <p:cNvSpPr txBox="1"/>
          <p:nvPr/>
        </p:nvSpPr>
        <p:spPr>
          <a:xfrm>
            <a:off x="2457053" y="239669"/>
            <a:ext cx="7277894" cy="14054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lgn="ctr" defTabSz="321468">
              <a:defRPr sz="4800" b="1">
                <a:solidFill>
                  <a:schemeClr val="accent2">
                    <a:satOff val="-18194"/>
                    <a:lumOff val="-11215"/>
                  </a:schemeClr>
                </a:solidFill>
                <a:latin typeface="Helvetica Neue"/>
                <a:ea typeface="Helvetica Neue"/>
                <a:cs typeface="Helvetica Neue"/>
                <a:sym typeface="Helvetica Neue"/>
              </a:defRPr>
            </a:lvl1pPr>
          </a:lstStyle>
          <a:p>
            <a:r>
              <a:t>Observations</a:t>
            </a:r>
          </a:p>
        </p:txBody>
      </p:sp>
      <p:sp>
        <p:nvSpPr>
          <p:cNvPr id="421" name="3"/>
          <p:cNvSpPr txBox="1"/>
          <p:nvPr/>
        </p:nvSpPr>
        <p:spPr>
          <a:xfrm>
            <a:off x="11267837" y="356736"/>
            <a:ext cx="477477" cy="843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5800"/>
            </a:lvl1pPr>
          </a:lstStyle>
          <a:p>
            <a:r>
              <a:t>3</a:t>
            </a:r>
          </a:p>
        </p:txBody>
      </p:sp>
      <p:sp>
        <p:nvSpPr>
          <p:cNvPr id="422" name="Exceptional pastoring of marriage and families…"/>
          <p:cNvSpPr txBox="1"/>
          <p:nvPr/>
        </p:nvSpPr>
        <p:spPr>
          <a:xfrm>
            <a:off x="1186927" y="3179924"/>
            <a:ext cx="9818146" cy="24376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p>
            <a:pPr marL="320842" indent="-320842" defTabSz="412750">
              <a:buSzPct val="100000"/>
              <a:buChar char="•"/>
              <a:defRPr sz="3200"/>
            </a:pPr>
            <a:r>
              <a:rPr dirty="0"/>
              <a:t>Exceptional pastoring of marriage and families</a:t>
            </a:r>
          </a:p>
          <a:p>
            <a:pPr marL="320842" indent="-320842" defTabSz="412750">
              <a:buSzPct val="100000"/>
              <a:buChar char="•"/>
              <a:defRPr sz="3200"/>
            </a:pPr>
            <a:r>
              <a:rPr dirty="0"/>
              <a:t>Handling complex divorce &amp; remarriage issues</a:t>
            </a:r>
          </a:p>
          <a:p>
            <a:pPr marL="320842" indent="-320842" defTabSz="412750">
              <a:buSzPct val="100000"/>
              <a:buChar char="•"/>
              <a:defRPr sz="3200"/>
            </a:pPr>
            <a:r>
              <a:rPr dirty="0"/>
              <a:t>Mediating personal conflicts</a:t>
            </a:r>
          </a:p>
          <a:p>
            <a:pPr marL="320842" indent="-320842" defTabSz="412750">
              <a:buSzPct val="100000"/>
              <a:buChar char="•"/>
              <a:defRPr sz="3200"/>
            </a:pPr>
            <a:r>
              <a:rPr dirty="0"/>
              <a:t>Managing a crisis</a:t>
            </a:r>
          </a:p>
          <a:p>
            <a:pPr marL="320842" indent="-320842" defTabSz="412750">
              <a:buSzPct val="100000"/>
              <a:buChar char="•"/>
              <a:defRPr sz="3200"/>
            </a:pPr>
            <a:r>
              <a:rPr dirty="0"/>
              <a:t>Major decisions around finances</a:t>
            </a:r>
          </a:p>
        </p:txBody>
      </p:sp>
      <p:sp>
        <p:nvSpPr>
          <p:cNvPr id="423" name="An elder is not a “ruler” and limits of their individual and collective authority should be defined"/>
          <p:cNvSpPr txBox="1"/>
          <p:nvPr/>
        </p:nvSpPr>
        <p:spPr>
          <a:xfrm>
            <a:off x="549125" y="5751674"/>
            <a:ext cx="11093750" cy="9517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marL="320842" indent="-320842" defTabSz="412750">
              <a:spcBef>
                <a:spcPts val="200"/>
              </a:spcBef>
              <a:buSzPct val="60000"/>
              <a:buBlip>
                <a:blip r:embed="rId2"/>
              </a:buBlip>
              <a:defRPr sz="3200"/>
            </a:lvl1pPr>
          </a:lstStyle>
          <a:p>
            <a:r>
              <a:rPr dirty="0"/>
              <a:t>An elder is not a “ruler” and limits of their individual and collective authority should be defined</a:t>
            </a:r>
          </a:p>
        </p:txBody>
      </p:sp>
      <p:sp>
        <p:nvSpPr>
          <p:cNvPr id="424" name="WISDOM"/>
          <p:cNvSpPr txBox="1"/>
          <p:nvPr/>
        </p:nvSpPr>
        <p:spPr>
          <a:xfrm>
            <a:off x="5363636" y="1315123"/>
            <a:ext cx="1464728" cy="4447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800" b="1"/>
            </a:lvl1pPr>
          </a:lstStyle>
          <a:p>
            <a:r>
              <a:t>WISDOM</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If there was a previous failed eldership then an analysis should be conducted before launching a new process.…"/>
          <p:cNvSpPr txBox="1"/>
          <p:nvPr/>
        </p:nvSpPr>
        <p:spPr>
          <a:xfrm>
            <a:off x="549125" y="1917410"/>
            <a:ext cx="11093751" cy="46149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p>
            <a:pPr marL="320842" indent="-320842" defTabSz="412750">
              <a:spcBef>
                <a:spcPts val="800"/>
              </a:spcBef>
              <a:buSzPct val="60000"/>
              <a:buBlip>
                <a:blip r:embed="rId2"/>
              </a:buBlip>
              <a:defRPr sz="3000"/>
            </a:pPr>
            <a:r>
              <a:t>If there was a previous failed eldership then an analysis should be conducted before launching a new process.</a:t>
            </a:r>
          </a:p>
          <a:p>
            <a:pPr marL="320842" indent="-320842" defTabSz="412750">
              <a:spcBef>
                <a:spcPts val="800"/>
              </a:spcBef>
              <a:buSzPct val="60000"/>
              <a:buBlip>
                <a:blip r:embed="rId2"/>
              </a:buBlip>
              <a:defRPr sz="3000"/>
            </a:pPr>
            <a:r>
              <a:t>Listen to podcast from Dr. Randy Lowry - Common Grounds Unity  (commongroundsunity.org/podcast - Episode #119).</a:t>
            </a:r>
          </a:p>
          <a:p>
            <a:pPr marL="320842" indent="-320842" defTabSz="412750">
              <a:spcBef>
                <a:spcPts val="800"/>
              </a:spcBef>
              <a:buSzPct val="60000"/>
              <a:buBlip>
                <a:blip r:embed="rId2"/>
              </a:buBlip>
              <a:defRPr sz="3000"/>
            </a:pPr>
            <a:r>
              <a:t>Guardrails should be established for if-and-when there are conflicts related to decision or poor behaviors.</a:t>
            </a:r>
          </a:p>
          <a:p>
            <a:pPr marL="320842" indent="-320842" defTabSz="412750">
              <a:spcBef>
                <a:spcPts val="800"/>
              </a:spcBef>
              <a:buSzPct val="60000"/>
              <a:buBlip>
                <a:blip r:embed="rId2"/>
              </a:buBlip>
              <a:defRPr sz="3000"/>
            </a:pPr>
            <a:r>
              <a:t>As soon as possible, an elderships should seek training and/or obtain policies for how to deal with grievances and become trauma-informed.</a:t>
            </a:r>
          </a:p>
        </p:txBody>
      </p:sp>
      <p:pic>
        <p:nvPicPr>
          <p:cNvPr id="427" name="Mag Glass.jpeg" descr="Mag Glass.jpe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28088" y="369085"/>
            <a:ext cx="1079090" cy="1070389"/>
          </a:xfrm>
          <a:prstGeom prst="rect">
            <a:avLst/>
          </a:prstGeom>
          <a:ln w="12700">
            <a:miter lim="400000"/>
          </a:ln>
        </p:spPr>
      </p:pic>
      <p:sp>
        <p:nvSpPr>
          <p:cNvPr id="428" name="Observations"/>
          <p:cNvSpPr txBox="1"/>
          <p:nvPr/>
        </p:nvSpPr>
        <p:spPr>
          <a:xfrm>
            <a:off x="2457053" y="239669"/>
            <a:ext cx="7277894" cy="14054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lgn="ctr" defTabSz="321468">
              <a:defRPr sz="4800" b="1">
                <a:solidFill>
                  <a:schemeClr val="accent2">
                    <a:satOff val="-18194"/>
                    <a:lumOff val="-11215"/>
                  </a:schemeClr>
                </a:solidFill>
                <a:latin typeface="Helvetica Neue"/>
                <a:ea typeface="Helvetica Neue"/>
                <a:cs typeface="Helvetica Neue"/>
                <a:sym typeface="Helvetica Neue"/>
              </a:defRPr>
            </a:lvl1pPr>
          </a:lstStyle>
          <a:p>
            <a:r>
              <a:t>Observations</a:t>
            </a:r>
          </a:p>
        </p:txBody>
      </p:sp>
      <p:sp>
        <p:nvSpPr>
          <p:cNvPr id="429" name="3"/>
          <p:cNvSpPr txBox="1"/>
          <p:nvPr/>
        </p:nvSpPr>
        <p:spPr>
          <a:xfrm>
            <a:off x="11267837" y="356736"/>
            <a:ext cx="477477" cy="843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5800"/>
            </a:lvl1pPr>
          </a:lstStyle>
          <a:p>
            <a:r>
              <a:t>3</a:t>
            </a:r>
          </a:p>
        </p:txBody>
      </p:sp>
      <p:sp>
        <p:nvSpPr>
          <p:cNvPr id="430" name="ADVICE"/>
          <p:cNvSpPr txBox="1"/>
          <p:nvPr/>
        </p:nvSpPr>
        <p:spPr>
          <a:xfrm>
            <a:off x="5493340" y="1315123"/>
            <a:ext cx="1205320" cy="4447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800" b="1"/>
            </a:lvl1pPr>
          </a:lstStyle>
          <a:p>
            <a:r>
              <a:t>ADVICE</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A Process…"/>
          <p:cNvSpPr txBox="1"/>
          <p:nvPr/>
        </p:nvSpPr>
        <p:spPr>
          <a:xfrm>
            <a:off x="2577119" y="4048094"/>
            <a:ext cx="7364303" cy="23703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algn="ctr" defTabSz="321468">
              <a:spcBef>
                <a:spcPts val="1800"/>
              </a:spcBef>
              <a:defRPr sz="5400" b="1">
                <a:solidFill>
                  <a:srgbClr val="3484C9"/>
                </a:solidFill>
                <a:latin typeface="Gill Sans"/>
                <a:ea typeface="Gill Sans"/>
                <a:cs typeface="Gill Sans"/>
                <a:sym typeface="Gill Sans"/>
              </a:defRPr>
            </a:pPr>
            <a:r>
              <a:t>A Process</a:t>
            </a:r>
          </a:p>
          <a:p>
            <a:pPr algn="ctr" defTabSz="321468">
              <a:defRPr sz="4200" b="1">
                <a:solidFill>
                  <a:srgbClr val="3484C9"/>
                </a:solidFill>
                <a:latin typeface="Gill Sans"/>
                <a:ea typeface="Gill Sans"/>
                <a:cs typeface="Gill Sans"/>
                <a:sym typeface="Gill Sans"/>
              </a:defRPr>
            </a:pPr>
            <a:r>
              <a:t>Customizable for congregations of all sizes</a:t>
            </a:r>
          </a:p>
        </p:txBody>
      </p:sp>
      <p:pic>
        <p:nvPicPr>
          <p:cNvPr id="433" name="Process Arrow.jpeg" descr="Process Arrow.jpeg"/>
          <p:cNvPicPr>
            <a:picLocks noChangeAspect="1"/>
          </p:cNvPicPr>
          <p:nvPr/>
        </p:nvPicPr>
        <p:blipFill>
          <a:blip r:embed="rId2"/>
          <a:stretch>
            <a:fillRect/>
          </a:stretch>
        </p:blipFill>
        <p:spPr>
          <a:xfrm>
            <a:off x="4750787" y="575572"/>
            <a:ext cx="3016967" cy="3159574"/>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7" name="Group"/>
          <p:cNvGrpSpPr/>
          <p:nvPr/>
        </p:nvGrpSpPr>
        <p:grpSpPr>
          <a:xfrm>
            <a:off x="11103941" y="305186"/>
            <a:ext cx="874924" cy="916281"/>
            <a:chOff x="0" y="0"/>
            <a:chExt cx="874923" cy="916279"/>
          </a:xfrm>
        </p:grpSpPr>
        <p:pic>
          <p:nvPicPr>
            <p:cNvPr id="435" name="Image" descr="Imag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874924" cy="916280"/>
            </a:xfrm>
            <a:prstGeom prst="rect">
              <a:avLst/>
            </a:prstGeom>
            <a:ln w="12700" cap="flat">
              <a:noFill/>
              <a:miter lim="400000"/>
            </a:ln>
            <a:effectLst/>
          </p:spPr>
        </p:pic>
        <p:sp>
          <p:nvSpPr>
            <p:cNvPr id="436" name="4"/>
            <p:cNvSpPr txBox="1"/>
            <p:nvPr/>
          </p:nvSpPr>
          <p:spPr>
            <a:xfrm>
              <a:off x="163896" y="51549"/>
              <a:ext cx="477476" cy="84327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5800"/>
              </a:lvl1pPr>
            </a:lstStyle>
            <a:p>
              <a:r>
                <a:t>4</a:t>
              </a:r>
            </a:p>
          </p:txBody>
        </p:sp>
      </p:grpSp>
      <p:sp>
        <p:nvSpPr>
          <p:cNvPr id="438" name="Education (this presentation)…"/>
          <p:cNvSpPr txBox="1"/>
          <p:nvPr/>
        </p:nvSpPr>
        <p:spPr>
          <a:xfrm>
            <a:off x="151191" y="2166041"/>
            <a:ext cx="6690969" cy="41775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p>
            <a:pPr marL="320842" indent="-320842" defTabSz="412750">
              <a:spcBef>
                <a:spcPts val="400"/>
              </a:spcBef>
              <a:buSzPct val="60000"/>
              <a:buBlip>
                <a:blip r:embed="rId3"/>
              </a:buBlip>
              <a:defRPr sz="3600"/>
            </a:pPr>
            <a:r>
              <a:rPr sz="3200"/>
              <a:t>Education (this presentation)</a:t>
            </a:r>
          </a:p>
          <a:p>
            <a:pPr marL="320842" indent="-320842" defTabSz="412750">
              <a:spcBef>
                <a:spcPts val="400"/>
              </a:spcBef>
              <a:buSzPct val="60000"/>
              <a:buBlip>
                <a:blip r:embed="rId3"/>
              </a:buBlip>
              <a:defRPr sz="3600"/>
            </a:pPr>
            <a:r>
              <a:rPr sz="3200"/>
              <a:t>Names proposed from the congregation</a:t>
            </a:r>
          </a:p>
          <a:p>
            <a:pPr marL="320842" indent="-320842" defTabSz="412750">
              <a:spcBef>
                <a:spcPts val="400"/>
              </a:spcBef>
              <a:buSzPct val="60000"/>
              <a:buBlip>
                <a:blip r:embed="rId3"/>
              </a:buBlip>
              <a:defRPr sz="3600"/>
            </a:pPr>
            <a:r>
              <a:rPr sz="3200"/>
              <a:t>Appears to be Qualified</a:t>
            </a:r>
          </a:p>
          <a:p>
            <a:pPr marL="320842" indent="-320842" defTabSz="412750">
              <a:spcBef>
                <a:spcPts val="400"/>
              </a:spcBef>
              <a:buSzPct val="60000"/>
              <a:buBlip>
                <a:blip r:embed="rId3"/>
              </a:buBlip>
              <a:defRPr sz="3600"/>
            </a:pPr>
            <a:r>
              <a:rPr sz="3200"/>
              <a:t>Desires or is open to Serve</a:t>
            </a:r>
          </a:p>
          <a:p>
            <a:pPr marL="320842" indent="-320842" defTabSz="412750">
              <a:spcBef>
                <a:spcPts val="400"/>
              </a:spcBef>
              <a:buSzPct val="60000"/>
              <a:buBlip>
                <a:blip r:embed="rId3"/>
              </a:buBlip>
              <a:defRPr sz="3600"/>
            </a:pPr>
            <a:r>
              <a:rPr sz="3200"/>
              <a:t>Family’s perspective is positive</a:t>
            </a:r>
          </a:p>
          <a:p>
            <a:pPr marL="320842" indent="-320842" defTabSz="412750">
              <a:spcBef>
                <a:spcPts val="400"/>
              </a:spcBef>
              <a:buSzPct val="60000"/>
              <a:buBlip>
                <a:blip r:embed="rId3"/>
              </a:buBlip>
              <a:defRPr sz="3600"/>
            </a:pPr>
            <a:r>
              <a:rPr sz="3200"/>
              <a:t>Feedback from Congregation (after names have been brought forward)</a:t>
            </a:r>
          </a:p>
        </p:txBody>
      </p:sp>
      <p:grpSp>
        <p:nvGrpSpPr>
          <p:cNvPr id="443" name="Group"/>
          <p:cNvGrpSpPr/>
          <p:nvPr/>
        </p:nvGrpSpPr>
        <p:grpSpPr>
          <a:xfrm>
            <a:off x="7061381" y="3567712"/>
            <a:ext cx="3445407" cy="2802661"/>
            <a:chOff x="0" y="0"/>
            <a:chExt cx="3445406" cy="2802660"/>
          </a:xfrm>
        </p:grpSpPr>
        <p:sp>
          <p:nvSpPr>
            <p:cNvPr id="439" name="Yes"/>
            <p:cNvSpPr txBox="1"/>
            <p:nvPr/>
          </p:nvSpPr>
          <p:spPr>
            <a:xfrm>
              <a:off x="727564" y="0"/>
              <a:ext cx="1175431" cy="7952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4400">
                  <a:latin typeface="Chalkduster"/>
                  <a:ea typeface="Chalkduster"/>
                  <a:cs typeface="Chalkduster"/>
                  <a:sym typeface="Chalkduster"/>
                </a:defRPr>
              </a:lvl1pPr>
            </a:lstStyle>
            <a:p>
              <a:r>
                <a:t>Yes</a:t>
              </a:r>
            </a:p>
          </p:txBody>
        </p:sp>
        <p:sp>
          <p:nvSpPr>
            <p:cNvPr id="440" name="No"/>
            <p:cNvSpPr txBox="1"/>
            <p:nvPr/>
          </p:nvSpPr>
          <p:spPr>
            <a:xfrm>
              <a:off x="727564" y="971576"/>
              <a:ext cx="919803" cy="7952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4400">
                  <a:latin typeface="Chalkduster"/>
                  <a:ea typeface="Chalkduster"/>
                  <a:cs typeface="Chalkduster"/>
                  <a:sym typeface="Chalkduster"/>
                </a:defRPr>
              </a:lvl1pPr>
            </a:lstStyle>
            <a:p>
              <a:r>
                <a:t>No</a:t>
              </a:r>
            </a:p>
          </p:txBody>
        </p:sp>
        <p:sp>
          <p:nvSpPr>
            <p:cNvPr id="441" name="Not Now"/>
            <p:cNvSpPr txBox="1"/>
            <p:nvPr/>
          </p:nvSpPr>
          <p:spPr>
            <a:xfrm>
              <a:off x="727564" y="1943152"/>
              <a:ext cx="2717843" cy="7952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4400">
                  <a:latin typeface="Chalkduster"/>
                  <a:ea typeface="Chalkduster"/>
                  <a:cs typeface="Chalkduster"/>
                  <a:sym typeface="Chalkduster"/>
                </a:defRPr>
              </a:lvl1pPr>
            </a:lstStyle>
            <a:p>
              <a:r>
                <a:t>Not Now</a:t>
              </a:r>
            </a:p>
          </p:txBody>
        </p:sp>
        <p:sp>
          <p:nvSpPr>
            <p:cNvPr id="446" name="Connection Line"/>
            <p:cNvSpPr/>
            <p:nvPr/>
          </p:nvSpPr>
          <p:spPr>
            <a:xfrm>
              <a:off x="0" y="263702"/>
              <a:ext cx="555116" cy="2538959"/>
            </a:xfrm>
            <a:custGeom>
              <a:avLst/>
              <a:gdLst/>
              <a:ahLst/>
              <a:cxnLst>
                <a:cxn ang="0">
                  <a:pos x="wd2" y="hd2"/>
                </a:cxn>
                <a:cxn ang="5400000">
                  <a:pos x="wd2" y="hd2"/>
                </a:cxn>
                <a:cxn ang="10800000">
                  <a:pos x="wd2" y="hd2"/>
                </a:cxn>
                <a:cxn ang="16200000">
                  <a:pos x="wd2" y="hd2"/>
                </a:cxn>
              </a:cxnLst>
              <a:rect l="0" t="0" r="r" b="b"/>
              <a:pathLst>
                <a:path w="16204" h="21600" extrusionOk="0">
                  <a:moveTo>
                    <a:pt x="0" y="0"/>
                  </a:moveTo>
                  <a:cubicBezTo>
                    <a:pt x="21284" y="7122"/>
                    <a:pt x="21600" y="14322"/>
                    <a:pt x="947" y="21600"/>
                  </a:cubicBezTo>
                </a:path>
              </a:pathLst>
            </a:custGeom>
            <a:noFill/>
            <a:ln w="38100" cap="flat">
              <a:solidFill>
                <a:srgbClr val="000000"/>
              </a:solidFill>
              <a:prstDash val="solid"/>
              <a:miter lim="800000"/>
            </a:ln>
            <a:effectLst/>
          </p:spPr>
          <p:txBody>
            <a:bodyPr/>
            <a:lstStyle/>
            <a:p>
              <a:endParaRPr/>
            </a:p>
          </p:txBody>
        </p:sp>
      </p:grpSp>
      <p:sp>
        <p:nvSpPr>
          <p:cNvPr id="444" name="Observations"/>
          <p:cNvSpPr txBox="1"/>
          <p:nvPr/>
        </p:nvSpPr>
        <p:spPr>
          <a:xfrm>
            <a:off x="2457053" y="239669"/>
            <a:ext cx="7277894" cy="14054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lgn="ctr" defTabSz="321468">
              <a:defRPr sz="4800" b="1">
                <a:solidFill>
                  <a:schemeClr val="accent2">
                    <a:satOff val="-18194"/>
                    <a:lumOff val="-11215"/>
                  </a:schemeClr>
                </a:solidFill>
                <a:latin typeface="Helvetica Neue"/>
                <a:ea typeface="Helvetica Neue"/>
                <a:cs typeface="Helvetica Neue"/>
                <a:sym typeface="Helvetica Neue"/>
              </a:defRPr>
            </a:lvl1pPr>
          </a:lstStyle>
          <a:p>
            <a:r>
              <a:t>Observations</a:t>
            </a:r>
          </a:p>
        </p:txBody>
      </p:sp>
      <p:sp>
        <p:nvSpPr>
          <p:cNvPr id="445" name="A PROVEN CUSTOMIZABLE PROCESS"/>
          <p:cNvSpPr txBox="1"/>
          <p:nvPr/>
        </p:nvSpPr>
        <p:spPr>
          <a:xfrm>
            <a:off x="3384135" y="1302423"/>
            <a:ext cx="5423730" cy="4447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800" b="1"/>
            </a:lvl1pPr>
          </a:lstStyle>
          <a:p>
            <a:r>
              <a:t>A PROVEN CUSTOMIZABLE PROCESS</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 name="Rectangle"/>
          <p:cNvSpPr/>
          <p:nvPr/>
        </p:nvSpPr>
        <p:spPr>
          <a:xfrm>
            <a:off x="-12490" y="3344798"/>
            <a:ext cx="12266789" cy="2188271"/>
          </a:xfrm>
          <a:prstGeom prst="rect">
            <a:avLst/>
          </a:prstGeom>
          <a:solidFill>
            <a:srgbClr val="E5E5E5"/>
          </a:solidFill>
          <a:ln w="3175">
            <a:miter lim="400000"/>
          </a:ln>
        </p:spPr>
        <p:txBody>
          <a:bodyPr lIns="0" tIns="0" rIns="0" bIns="0"/>
          <a:lstStyle/>
          <a:p>
            <a:pPr algn="ctr" defTabSz="321468">
              <a:lnSpc>
                <a:spcPct val="80000"/>
              </a:lnSpc>
              <a:spcBef>
                <a:spcPts val="3800"/>
              </a:spcBef>
              <a:defRPr sz="3400">
                <a:solidFill>
                  <a:srgbClr val="333333"/>
                </a:solidFill>
                <a:latin typeface="Helvetica Neue Thin"/>
                <a:ea typeface="Helvetica Neue Thin"/>
                <a:cs typeface="Helvetica Neue Thin"/>
                <a:sym typeface="Helvetica Neue Thin"/>
              </a:defRPr>
            </a:pPr>
            <a:endParaRPr/>
          </a:p>
        </p:txBody>
      </p:sp>
      <p:grpSp>
        <p:nvGrpSpPr>
          <p:cNvPr id="451" name="Group"/>
          <p:cNvGrpSpPr/>
          <p:nvPr/>
        </p:nvGrpSpPr>
        <p:grpSpPr>
          <a:xfrm>
            <a:off x="11103941" y="305186"/>
            <a:ext cx="874924" cy="916281"/>
            <a:chOff x="0" y="0"/>
            <a:chExt cx="874923" cy="916279"/>
          </a:xfrm>
        </p:grpSpPr>
        <p:pic>
          <p:nvPicPr>
            <p:cNvPr id="449" name="Image" descr="Imag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874924" cy="916280"/>
            </a:xfrm>
            <a:prstGeom prst="rect">
              <a:avLst/>
            </a:prstGeom>
            <a:ln w="12700" cap="flat">
              <a:noFill/>
              <a:miter lim="400000"/>
            </a:ln>
            <a:effectLst/>
          </p:spPr>
        </p:pic>
        <p:sp>
          <p:nvSpPr>
            <p:cNvPr id="450" name="4"/>
            <p:cNvSpPr txBox="1"/>
            <p:nvPr/>
          </p:nvSpPr>
          <p:spPr>
            <a:xfrm>
              <a:off x="163896" y="51549"/>
              <a:ext cx="477476" cy="84327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5800"/>
              </a:lvl1pPr>
            </a:lstStyle>
            <a:p>
              <a:r>
                <a:t>4</a:t>
              </a:r>
            </a:p>
          </p:txBody>
        </p:sp>
      </p:grpSp>
      <p:sp>
        <p:nvSpPr>
          <p:cNvPr id="452" name="Learning"/>
          <p:cNvSpPr txBox="1"/>
          <p:nvPr/>
        </p:nvSpPr>
        <p:spPr>
          <a:xfrm>
            <a:off x="4496129" y="10692252"/>
            <a:ext cx="3030935" cy="7285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lgn="ctr" defTabSz="642937">
              <a:spcBef>
                <a:spcPts val="7700"/>
              </a:spcBef>
              <a:defRPr sz="4800" b="1">
                <a:solidFill>
                  <a:srgbClr val="3484C9"/>
                </a:solidFill>
                <a:latin typeface="Gill Sans"/>
                <a:ea typeface="Gill Sans"/>
                <a:cs typeface="Gill Sans"/>
                <a:sym typeface="Gill Sans"/>
              </a:defRPr>
            </a:lvl1pPr>
          </a:lstStyle>
          <a:p>
            <a:r>
              <a:t>Learning</a:t>
            </a:r>
          </a:p>
        </p:txBody>
      </p:sp>
      <p:grpSp>
        <p:nvGrpSpPr>
          <p:cNvPr id="456" name="Group"/>
          <p:cNvGrpSpPr/>
          <p:nvPr/>
        </p:nvGrpSpPr>
        <p:grpSpPr>
          <a:xfrm>
            <a:off x="620912" y="2006873"/>
            <a:ext cx="1216184" cy="3526196"/>
            <a:chOff x="0" y="0"/>
            <a:chExt cx="1216183" cy="3526194"/>
          </a:xfrm>
        </p:grpSpPr>
        <p:sp>
          <p:nvSpPr>
            <p:cNvPr id="453" name="Study…"/>
            <p:cNvSpPr txBox="1"/>
            <p:nvPr/>
          </p:nvSpPr>
          <p:spPr>
            <a:xfrm>
              <a:off x="-1" y="0"/>
              <a:ext cx="1216185" cy="7607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algn="ctr">
                <a:defRPr sz="2400" b="1"/>
              </a:pPr>
              <a:r>
                <a:t>Study</a:t>
              </a:r>
            </a:p>
            <a:p>
              <a:pPr algn="ctr">
                <a:defRPr sz="2400" b="1"/>
              </a:pPr>
              <a:r>
                <a:t>Together</a:t>
              </a:r>
            </a:p>
          </p:txBody>
        </p:sp>
        <p:sp>
          <p:nvSpPr>
            <p:cNvPr id="454" name="Arrow"/>
            <p:cNvSpPr/>
            <p:nvPr/>
          </p:nvSpPr>
          <p:spPr>
            <a:xfrm rot="5400000">
              <a:off x="243823" y="886099"/>
              <a:ext cx="728538" cy="351533"/>
            </a:xfrm>
            <a:prstGeom prst="rightArrow">
              <a:avLst>
                <a:gd name="adj1" fmla="val 32000"/>
                <a:gd name="adj2" fmla="val 98745"/>
              </a:avLst>
            </a:prstGeom>
            <a:solidFill>
              <a:srgbClr val="C82506"/>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lgn="ctr" defTabSz="825500">
                <a:defRPr sz="3200">
                  <a:solidFill>
                    <a:srgbClr val="FFFFFF"/>
                  </a:solidFill>
                  <a:latin typeface="Helvetica Light"/>
                  <a:ea typeface="Helvetica Light"/>
                  <a:cs typeface="Helvetica Light"/>
                  <a:sym typeface="Helvetica Light"/>
                </a:defRPr>
              </a:pPr>
              <a:endParaRPr/>
            </a:p>
          </p:txBody>
        </p:sp>
        <p:sp>
          <p:nvSpPr>
            <p:cNvPr id="455" name="we are…"/>
            <p:cNvSpPr txBox="1"/>
            <p:nvPr/>
          </p:nvSpPr>
          <p:spPr>
            <a:xfrm>
              <a:off x="0" y="1337925"/>
              <a:ext cx="1216184" cy="21882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p>
              <a:pPr algn="ctr" defTabSz="642937">
                <a:lnSpc>
                  <a:spcPct val="90000"/>
                </a:lnSpc>
                <a:defRPr sz="2600" b="1">
                  <a:solidFill>
                    <a:srgbClr val="C82506"/>
                  </a:solidFill>
                  <a:latin typeface="Gill Sans"/>
                  <a:ea typeface="Gill Sans"/>
                  <a:cs typeface="Gill Sans"/>
                  <a:sym typeface="Gill Sans"/>
                </a:defRPr>
              </a:pPr>
              <a:r>
                <a:t>we are</a:t>
              </a:r>
            </a:p>
            <a:p>
              <a:pPr algn="ctr" defTabSz="642937">
                <a:lnSpc>
                  <a:spcPct val="90000"/>
                </a:lnSpc>
                <a:defRPr sz="2600" b="1">
                  <a:solidFill>
                    <a:srgbClr val="C82506"/>
                  </a:solidFill>
                  <a:latin typeface="Gill Sans"/>
                  <a:ea typeface="Gill Sans"/>
                  <a:cs typeface="Gill Sans"/>
                  <a:sym typeface="Gill Sans"/>
                </a:defRPr>
              </a:pPr>
              <a:r>
                <a:t>HERE</a:t>
              </a:r>
            </a:p>
            <a:p>
              <a:pPr algn="ctr" defTabSz="642937">
                <a:lnSpc>
                  <a:spcPct val="90000"/>
                </a:lnSpc>
                <a:defRPr sz="2600" b="1">
                  <a:solidFill>
                    <a:srgbClr val="C82506"/>
                  </a:solidFill>
                  <a:latin typeface="Gill Sans"/>
                  <a:ea typeface="Gill Sans"/>
                  <a:cs typeface="Gill Sans"/>
                  <a:sym typeface="Gill Sans"/>
                </a:defRPr>
              </a:pPr>
              <a:endParaRPr/>
            </a:p>
            <a:p>
              <a:pPr algn="ctr" defTabSz="642937">
                <a:lnSpc>
                  <a:spcPct val="90000"/>
                </a:lnSpc>
                <a:defRPr sz="2600" b="1">
                  <a:solidFill>
                    <a:srgbClr val="C82506"/>
                  </a:solidFill>
                  <a:latin typeface="Gill Sans"/>
                  <a:ea typeface="Gill Sans"/>
                  <a:cs typeface="Gill Sans"/>
                  <a:sym typeface="Gill Sans"/>
                </a:defRPr>
              </a:pPr>
              <a:endParaRPr/>
            </a:p>
            <a:p>
              <a:pPr algn="ctr" defTabSz="642937">
                <a:lnSpc>
                  <a:spcPct val="90000"/>
                </a:lnSpc>
                <a:defRPr sz="2600" b="1">
                  <a:latin typeface="Gill Sans"/>
                  <a:ea typeface="Gill Sans"/>
                  <a:cs typeface="Gill Sans"/>
                  <a:sym typeface="Gill Sans"/>
                </a:defRPr>
              </a:pPr>
              <a:endParaRPr/>
            </a:p>
          </p:txBody>
        </p:sp>
      </p:grpSp>
      <p:grpSp>
        <p:nvGrpSpPr>
          <p:cNvPr id="460" name="Group"/>
          <p:cNvGrpSpPr/>
          <p:nvPr/>
        </p:nvGrpSpPr>
        <p:grpSpPr>
          <a:xfrm>
            <a:off x="4426149" y="2006873"/>
            <a:ext cx="3757375" cy="3213311"/>
            <a:chOff x="0" y="0"/>
            <a:chExt cx="3757374" cy="3213310"/>
          </a:xfrm>
        </p:grpSpPr>
        <p:sp>
          <p:nvSpPr>
            <p:cNvPr id="457" name="Inquire"/>
            <p:cNvSpPr/>
            <p:nvPr/>
          </p:nvSpPr>
          <p:spPr>
            <a:xfrm>
              <a:off x="592534" y="0"/>
              <a:ext cx="1270001" cy="1270000"/>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lgn="ctr">
                <a:defRPr sz="2400" b="1"/>
              </a:lvl1pPr>
            </a:lstStyle>
            <a:p>
              <a:r>
                <a:t>Inquire</a:t>
              </a:r>
            </a:p>
          </p:txBody>
        </p:sp>
        <p:sp>
          <p:nvSpPr>
            <p:cNvPr id="458" name="Evaluate"/>
            <p:cNvSpPr/>
            <p:nvPr/>
          </p:nvSpPr>
          <p:spPr>
            <a:xfrm>
              <a:off x="2487374" y="0"/>
              <a:ext cx="1270001" cy="1270000"/>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lgn="ctr">
                <a:defRPr sz="2400" b="1"/>
              </a:lvl1pPr>
            </a:lstStyle>
            <a:p>
              <a:r>
                <a:t>Evaluate</a:t>
              </a:r>
            </a:p>
          </p:txBody>
        </p:sp>
        <p:pic>
          <p:nvPicPr>
            <p:cNvPr id="459" name="one-single-line-drawing-of-young-interviewee-being-interviewed-by-some-company-managers-for-job-vacancy-job-interview-process-concept-trendy-continuous-line-draw-design-graphic-illustration-png.png" descr="one-single-line-drawing-of-young-interviewee-being-interviewed-by-some-company-managers-for-job-vacancy-job-interview-process-concept-trendy-continuous-line-draw-design-graphic-illustration-png.png"/>
            <p:cNvPicPr>
              <a:picLocks noChangeAspect="1"/>
            </p:cNvPicPr>
            <p:nvPr/>
          </p:nvPicPr>
          <p:blipFill>
            <a:blip r:embed="rId3"/>
            <a:stretch>
              <a:fillRect/>
            </a:stretch>
          </p:blipFill>
          <p:spPr>
            <a:xfrm>
              <a:off x="0" y="1807889"/>
              <a:ext cx="2884625" cy="1405422"/>
            </a:xfrm>
            <a:prstGeom prst="rect">
              <a:avLst/>
            </a:prstGeom>
            <a:ln w="12700" cap="flat">
              <a:noFill/>
              <a:miter lim="400000"/>
            </a:ln>
            <a:effectLst/>
          </p:spPr>
        </p:pic>
      </p:grpSp>
      <p:grpSp>
        <p:nvGrpSpPr>
          <p:cNvPr id="465" name="Group"/>
          <p:cNvGrpSpPr/>
          <p:nvPr/>
        </p:nvGrpSpPr>
        <p:grpSpPr>
          <a:xfrm>
            <a:off x="5708706" y="5542860"/>
            <a:ext cx="3073798" cy="706909"/>
            <a:chOff x="0" y="0"/>
            <a:chExt cx="3073797" cy="706907"/>
          </a:xfrm>
        </p:grpSpPr>
        <p:sp>
          <p:nvSpPr>
            <p:cNvPr id="461" name="Rectangle"/>
            <p:cNvSpPr/>
            <p:nvPr/>
          </p:nvSpPr>
          <p:spPr>
            <a:xfrm>
              <a:off x="0" y="623013"/>
              <a:ext cx="3073797" cy="83894"/>
            </a:xfrm>
            <a:prstGeom prst="rect">
              <a:avLst/>
            </a:prstGeom>
            <a:solidFill>
              <a:srgbClr val="535353"/>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462" name="Line"/>
            <p:cNvSpPr/>
            <p:nvPr/>
          </p:nvSpPr>
          <p:spPr>
            <a:xfrm flipH="1">
              <a:off x="36186" y="0"/>
              <a:ext cx="1" cy="697666"/>
            </a:xfrm>
            <a:prstGeom prst="line">
              <a:avLst/>
            </a:prstGeom>
            <a:noFill/>
            <a:ln w="63500" cap="flat">
              <a:solidFill>
                <a:srgbClr val="535353"/>
              </a:solidFill>
              <a:prstDash val="solid"/>
              <a:miter lim="800000"/>
              <a:headEnd type="triangle" w="med" len="med"/>
            </a:ln>
            <a:effectLst/>
          </p:spPr>
          <p:txBody>
            <a:bodyPr wrap="square" lIns="45719" tIns="45719" rIns="45719" bIns="45719" numCol="1" anchor="t">
              <a:noAutofit/>
            </a:bodyPr>
            <a:lstStyle/>
            <a:p>
              <a:endParaRPr dirty="0"/>
            </a:p>
          </p:txBody>
        </p:sp>
        <p:sp>
          <p:nvSpPr>
            <p:cNvPr id="463" name="Line"/>
            <p:cNvSpPr/>
            <p:nvPr/>
          </p:nvSpPr>
          <p:spPr>
            <a:xfrm>
              <a:off x="3047363" y="43062"/>
              <a:ext cx="1" cy="662342"/>
            </a:xfrm>
            <a:prstGeom prst="line">
              <a:avLst/>
            </a:prstGeom>
            <a:noFill/>
            <a:ln w="63500" cap="flat">
              <a:solidFill>
                <a:srgbClr val="535353"/>
              </a:solidFill>
              <a:prstDash val="solid"/>
              <a:miter lim="800000"/>
            </a:ln>
            <a:effectLst/>
          </p:spPr>
          <p:txBody>
            <a:bodyPr wrap="square" lIns="45719" tIns="45719" rIns="45719" bIns="45719" numCol="1" anchor="t">
              <a:noAutofit/>
            </a:bodyPr>
            <a:lstStyle/>
            <a:p>
              <a:endParaRPr/>
            </a:p>
          </p:txBody>
        </p:sp>
        <p:sp>
          <p:nvSpPr>
            <p:cNvPr id="464" name="Possible Additional Review"/>
            <p:cNvSpPr txBox="1"/>
            <p:nvPr/>
          </p:nvSpPr>
          <p:spPr>
            <a:xfrm>
              <a:off x="238851" y="325080"/>
              <a:ext cx="2690559" cy="3054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p>
              <a:r>
                <a:rPr dirty="0"/>
                <a:t>Possible Additional Review</a:t>
              </a:r>
            </a:p>
          </p:txBody>
        </p:sp>
      </p:grpSp>
      <p:grpSp>
        <p:nvGrpSpPr>
          <p:cNvPr id="468" name="Group"/>
          <p:cNvGrpSpPr/>
          <p:nvPr/>
        </p:nvGrpSpPr>
        <p:grpSpPr>
          <a:xfrm>
            <a:off x="7577877" y="2006873"/>
            <a:ext cx="2500487" cy="3465540"/>
            <a:chOff x="0" y="0"/>
            <a:chExt cx="2500486" cy="3465539"/>
          </a:xfrm>
        </p:grpSpPr>
        <p:sp>
          <p:nvSpPr>
            <p:cNvPr id="466" name="Congregation…"/>
            <p:cNvSpPr/>
            <p:nvPr/>
          </p:nvSpPr>
          <p:spPr>
            <a:xfrm>
              <a:off x="1230486" y="0"/>
              <a:ext cx="1270001" cy="1270000"/>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algn="ctr">
                <a:defRPr sz="2400" b="1"/>
              </a:pPr>
              <a:r>
                <a:t>Congregation</a:t>
              </a:r>
            </a:p>
            <a:p>
              <a:pPr algn="ctr">
                <a:defRPr sz="2400" b="1"/>
              </a:pPr>
              <a:r>
                <a:t>Notified</a:t>
              </a:r>
            </a:p>
          </p:txBody>
        </p:sp>
        <p:pic>
          <p:nvPicPr>
            <p:cNvPr id="467" name="pngtree-congregational-meeting-clipart-an-illustration-of-an-audience-cartoon-vector-png-image_6864862.png" descr="pngtree-congregational-meeting-clipart-an-illustration-of-an-audience-cartoon-vector-png-image_6864862.png"/>
            <p:cNvPicPr>
              <a:picLocks noChangeAspect="1"/>
            </p:cNvPicPr>
            <p:nvPr/>
          </p:nvPicPr>
          <p:blipFill>
            <a:blip r:embed="rId4"/>
            <a:stretch>
              <a:fillRect/>
            </a:stretch>
          </p:blipFill>
          <p:spPr>
            <a:xfrm>
              <a:off x="0" y="1122563"/>
              <a:ext cx="2342977" cy="2342977"/>
            </a:xfrm>
            <a:prstGeom prst="rect">
              <a:avLst/>
            </a:prstGeom>
            <a:ln w="12700" cap="flat">
              <a:noFill/>
              <a:miter lim="400000"/>
            </a:ln>
            <a:effectLst/>
          </p:spPr>
        </p:pic>
      </p:grpSp>
      <p:grpSp>
        <p:nvGrpSpPr>
          <p:cNvPr id="471" name="Group"/>
          <p:cNvGrpSpPr/>
          <p:nvPr/>
        </p:nvGrpSpPr>
        <p:grpSpPr>
          <a:xfrm>
            <a:off x="9909474" y="2023942"/>
            <a:ext cx="2165331" cy="2469474"/>
            <a:chOff x="0" y="0"/>
            <a:chExt cx="2165329" cy="2469472"/>
          </a:xfrm>
        </p:grpSpPr>
        <p:sp>
          <p:nvSpPr>
            <p:cNvPr id="469" name="Elders are…"/>
            <p:cNvSpPr/>
            <p:nvPr/>
          </p:nvSpPr>
          <p:spPr>
            <a:xfrm>
              <a:off x="895329" y="0"/>
              <a:ext cx="1270001" cy="1270000"/>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algn="ctr">
                <a:defRPr sz="2400" b="1"/>
              </a:pPr>
              <a:r>
                <a:t>Elders are</a:t>
              </a:r>
            </a:p>
            <a:p>
              <a:pPr algn="ctr">
                <a:defRPr sz="2400" b="1"/>
              </a:pPr>
              <a:r>
                <a:t>Appointed</a:t>
              </a:r>
            </a:p>
          </p:txBody>
        </p:sp>
        <p:sp>
          <p:nvSpPr>
            <p:cNvPr id="470" name="Titus 1:5"/>
            <p:cNvSpPr txBox="1"/>
            <p:nvPr/>
          </p:nvSpPr>
          <p:spPr>
            <a:xfrm>
              <a:off x="0" y="1444576"/>
              <a:ext cx="1790661" cy="10248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642937">
                <a:defRPr sz="2600" b="1">
                  <a:solidFill>
                    <a:srgbClr val="0C8A39"/>
                  </a:solidFill>
                  <a:latin typeface="Gill Sans"/>
                  <a:ea typeface="Gill Sans"/>
                  <a:cs typeface="Gill Sans"/>
                  <a:sym typeface="Gill Sans"/>
                </a:defRPr>
              </a:lvl1pPr>
            </a:lstStyle>
            <a:p>
              <a:r>
                <a:t>Titus 1:5</a:t>
              </a:r>
            </a:p>
          </p:txBody>
        </p:sp>
      </p:grpSp>
      <p:sp>
        <p:nvSpPr>
          <p:cNvPr id="472" name="Observations"/>
          <p:cNvSpPr txBox="1"/>
          <p:nvPr/>
        </p:nvSpPr>
        <p:spPr>
          <a:xfrm>
            <a:off x="2457053" y="239669"/>
            <a:ext cx="7277894" cy="14054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lgn="ctr" defTabSz="321468">
              <a:defRPr sz="4800" b="1">
                <a:solidFill>
                  <a:schemeClr val="accent2">
                    <a:satOff val="-18194"/>
                    <a:lumOff val="-11215"/>
                  </a:schemeClr>
                </a:solidFill>
                <a:latin typeface="Helvetica Neue"/>
                <a:ea typeface="Helvetica Neue"/>
                <a:cs typeface="Helvetica Neue"/>
                <a:sym typeface="Helvetica Neue"/>
              </a:defRPr>
            </a:lvl1pPr>
          </a:lstStyle>
          <a:p>
            <a:r>
              <a:t>Observations</a:t>
            </a:r>
          </a:p>
        </p:txBody>
      </p:sp>
      <p:sp>
        <p:nvSpPr>
          <p:cNvPr id="473" name="A PROVEN CUSTOMIZABLE PROCESS"/>
          <p:cNvSpPr txBox="1"/>
          <p:nvPr/>
        </p:nvSpPr>
        <p:spPr>
          <a:xfrm>
            <a:off x="3384135" y="1302423"/>
            <a:ext cx="5423730" cy="4447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800" b="1"/>
            </a:lvl1pPr>
          </a:lstStyle>
          <a:p>
            <a:r>
              <a:t>A PROVEN CUSTOMIZABLE PROCESS</a:t>
            </a:r>
          </a:p>
        </p:txBody>
      </p:sp>
      <p:grpSp>
        <p:nvGrpSpPr>
          <p:cNvPr id="479" name="Group"/>
          <p:cNvGrpSpPr/>
          <p:nvPr/>
        </p:nvGrpSpPr>
        <p:grpSpPr>
          <a:xfrm>
            <a:off x="2543840" y="2006873"/>
            <a:ext cx="1850004" cy="3359881"/>
            <a:chOff x="0" y="0"/>
            <a:chExt cx="1850003" cy="3359880"/>
          </a:xfrm>
        </p:grpSpPr>
        <p:sp>
          <p:nvSpPr>
            <p:cNvPr id="474" name="Submit…"/>
            <p:cNvSpPr/>
            <p:nvPr/>
          </p:nvSpPr>
          <p:spPr>
            <a:xfrm>
              <a:off x="580003" y="0"/>
              <a:ext cx="1270001" cy="1270000"/>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algn="ctr">
                <a:defRPr sz="2400" b="1"/>
              </a:pPr>
              <a:r>
                <a:t>Submit</a:t>
              </a:r>
            </a:p>
            <a:p>
              <a:pPr algn="ctr">
                <a:defRPr sz="2400" b="1"/>
              </a:pPr>
              <a:r>
                <a:t>Names</a:t>
              </a:r>
            </a:p>
          </p:txBody>
        </p:sp>
        <p:grpSp>
          <p:nvGrpSpPr>
            <p:cNvPr id="478" name="Group"/>
            <p:cNvGrpSpPr/>
            <p:nvPr/>
          </p:nvGrpSpPr>
          <p:grpSpPr>
            <a:xfrm>
              <a:off x="0" y="1377129"/>
              <a:ext cx="1300380" cy="1982752"/>
              <a:chOff x="0" y="0"/>
              <a:chExt cx="1300379" cy="1982751"/>
            </a:xfrm>
          </p:grpSpPr>
          <p:sp>
            <p:nvSpPr>
              <p:cNvPr id="475" name="Robert Smith"/>
              <p:cNvSpPr/>
              <p:nvPr/>
            </p:nvSpPr>
            <p:spPr>
              <a:xfrm>
                <a:off x="30379" y="0"/>
                <a:ext cx="1270001" cy="1270000"/>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2300">
                    <a:latin typeface="Brush Script MT Italic"/>
                    <a:ea typeface="Brush Script MT Italic"/>
                    <a:cs typeface="Brush Script MT Italic"/>
                    <a:sym typeface="Brush Script MT Italic"/>
                  </a:defRPr>
                </a:lvl1pPr>
              </a:lstStyle>
              <a:p>
                <a:r>
                  <a:t>Robert Smith</a:t>
                </a:r>
              </a:p>
            </p:txBody>
          </p:sp>
          <p:sp>
            <p:nvSpPr>
              <p:cNvPr id="476" name="Julio Rodriquez"/>
              <p:cNvSpPr/>
              <p:nvPr/>
            </p:nvSpPr>
            <p:spPr>
              <a:xfrm>
                <a:off x="0" y="346688"/>
                <a:ext cx="1270000"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2300">
                    <a:latin typeface="Brush Script MT Italic"/>
                    <a:ea typeface="Brush Script MT Italic"/>
                    <a:cs typeface="Brush Script MT Italic"/>
                    <a:sym typeface="Brush Script MT Italic"/>
                  </a:defRPr>
                </a:lvl1pPr>
              </a:lstStyle>
              <a:p>
                <a:r>
                  <a:t>Julio Rodriquez</a:t>
                </a:r>
              </a:p>
            </p:txBody>
          </p:sp>
          <p:sp>
            <p:nvSpPr>
              <p:cNvPr id="477" name="Ha-joon Jung"/>
              <p:cNvSpPr/>
              <p:nvPr/>
            </p:nvSpPr>
            <p:spPr>
              <a:xfrm>
                <a:off x="13208" y="712751"/>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2300">
                    <a:latin typeface="Brush Script MT Italic"/>
                    <a:ea typeface="Brush Script MT Italic"/>
                    <a:cs typeface="Brush Script MT Italic"/>
                    <a:sym typeface="Brush Script MT Italic"/>
                  </a:defRPr>
                </a:lvl1pPr>
              </a:lstStyle>
              <a:p>
                <a:r>
                  <a:t>Ha-joon Jung</a:t>
                </a:r>
              </a:p>
            </p:txBody>
          </p:sp>
        </p:grpSp>
      </p:grpSp>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4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4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4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4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4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 grpId="1" animBg="1" advAuto="0"/>
      <p:bldP spid="460" grpId="3" animBg="1" advAuto="0"/>
      <p:bldP spid="465" grpId="6" animBg="1" advAuto="0"/>
      <p:bldP spid="468" grpId="4" animBg="1" advAuto="0"/>
      <p:bldP spid="471" grpId="5" animBg="1" advAuto="0"/>
      <p:bldP spid="479" grpId="2"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Metro LA…"/>
          <p:cNvSpPr txBox="1"/>
          <p:nvPr/>
        </p:nvSpPr>
        <p:spPr>
          <a:xfrm>
            <a:off x="10137546" y="5565058"/>
            <a:ext cx="1605128" cy="8913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p>
            <a:pPr defTabSz="412750">
              <a:defRPr sz="2800" b="1">
                <a:latin typeface="Helvetica Neue"/>
                <a:ea typeface="Helvetica Neue"/>
                <a:cs typeface="Helvetica Neue"/>
                <a:sym typeface="Helvetica Neue"/>
              </a:defRPr>
            </a:pPr>
            <a:r>
              <a:t>Metro LA</a:t>
            </a:r>
          </a:p>
          <a:p>
            <a:pPr defTabSz="412750">
              <a:defRPr sz="2800" b="1">
                <a:latin typeface="Helvetica Neue"/>
                <a:ea typeface="Helvetica Neue"/>
                <a:cs typeface="Helvetica Neue"/>
                <a:sym typeface="Helvetica Neue"/>
              </a:defRPr>
            </a:pPr>
            <a:r>
              <a:t>2022</a:t>
            </a:r>
          </a:p>
        </p:txBody>
      </p:sp>
      <p:pic>
        <p:nvPicPr>
          <p:cNvPr id="156" name="FullSizeRender.jpeg" descr="FullSizeRender.jpeg"/>
          <p:cNvPicPr>
            <a:picLocks noChangeAspect="1"/>
          </p:cNvPicPr>
          <p:nvPr/>
        </p:nvPicPr>
        <p:blipFill>
          <a:blip r:embed="rId2"/>
          <a:stretch>
            <a:fillRect/>
          </a:stretch>
        </p:blipFill>
        <p:spPr>
          <a:xfrm>
            <a:off x="152400" y="287866"/>
            <a:ext cx="9701960" cy="6488187"/>
          </a:xfrm>
          <a:prstGeom prst="rect">
            <a:avLst/>
          </a:prstGeom>
          <a:ln w="12700">
            <a:miter lim="400000"/>
          </a:ln>
          <a:effectLst>
            <a:outerShdw blurRad="254000" dist="127000" dir="16200000" rotWithShape="0">
              <a:srgbClr val="000000">
                <a:alpha val="70000"/>
              </a:srgbClr>
            </a:outerShdw>
          </a:effectLst>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3" name="Group"/>
          <p:cNvGrpSpPr/>
          <p:nvPr/>
        </p:nvGrpSpPr>
        <p:grpSpPr>
          <a:xfrm>
            <a:off x="11103941" y="305186"/>
            <a:ext cx="874924" cy="916281"/>
            <a:chOff x="0" y="0"/>
            <a:chExt cx="874923" cy="916279"/>
          </a:xfrm>
        </p:grpSpPr>
        <p:pic>
          <p:nvPicPr>
            <p:cNvPr id="481" name="Image" descr="Imag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874924" cy="916280"/>
            </a:xfrm>
            <a:prstGeom prst="rect">
              <a:avLst/>
            </a:prstGeom>
            <a:ln w="12700" cap="flat">
              <a:noFill/>
              <a:miter lim="400000"/>
            </a:ln>
            <a:effectLst/>
          </p:spPr>
        </p:pic>
        <p:sp>
          <p:nvSpPr>
            <p:cNvPr id="482" name="4"/>
            <p:cNvSpPr txBox="1"/>
            <p:nvPr/>
          </p:nvSpPr>
          <p:spPr>
            <a:xfrm>
              <a:off x="163896" y="51549"/>
              <a:ext cx="477476" cy="84327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5800"/>
              </a:lvl1pPr>
            </a:lstStyle>
            <a:p>
              <a:r>
                <a:t>4</a:t>
              </a:r>
            </a:p>
          </p:txBody>
        </p:sp>
      </p:grpSp>
      <p:sp>
        <p:nvSpPr>
          <p:cNvPr id="484" name="Observations"/>
          <p:cNvSpPr txBox="1"/>
          <p:nvPr/>
        </p:nvSpPr>
        <p:spPr>
          <a:xfrm>
            <a:off x="2457053" y="239669"/>
            <a:ext cx="7277894" cy="14054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lgn="ctr" defTabSz="321468">
              <a:defRPr sz="4800" b="1">
                <a:solidFill>
                  <a:schemeClr val="accent2">
                    <a:satOff val="-18194"/>
                    <a:lumOff val="-11215"/>
                  </a:schemeClr>
                </a:solidFill>
                <a:latin typeface="Helvetica Neue"/>
                <a:ea typeface="Helvetica Neue"/>
                <a:cs typeface="Helvetica Neue"/>
                <a:sym typeface="Helvetica Neue"/>
              </a:defRPr>
            </a:lvl1pPr>
          </a:lstStyle>
          <a:p>
            <a:r>
              <a:t>Observations</a:t>
            </a:r>
          </a:p>
        </p:txBody>
      </p:sp>
      <p:sp>
        <p:nvSpPr>
          <p:cNvPr id="485" name="A PROVEN CUSTOMIZABLE PROCESS"/>
          <p:cNvSpPr txBox="1"/>
          <p:nvPr/>
        </p:nvSpPr>
        <p:spPr>
          <a:xfrm>
            <a:off x="3384135" y="1302423"/>
            <a:ext cx="5423730" cy="4447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800" b="1"/>
            </a:lvl1pPr>
          </a:lstStyle>
          <a:p>
            <a:r>
              <a:t>A PROVEN CUSTOMIZABLE PROCESS</a:t>
            </a:r>
          </a:p>
        </p:txBody>
      </p:sp>
      <p:sp>
        <p:nvSpPr>
          <p:cNvPr id="486" name="Submit names to __________ by _____…"/>
          <p:cNvSpPr txBox="1"/>
          <p:nvPr/>
        </p:nvSpPr>
        <p:spPr>
          <a:xfrm>
            <a:off x="4570791" y="2055936"/>
            <a:ext cx="7076400" cy="39799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p>
            <a:pPr marL="360947" indent="-360947" defTabSz="412750">
              <a:spcBef>
                <a:spcPts val="400"/>
              </a:spcBef>
              <a:buSzPct val="60000"/>
              <a:buBlip>
                <a:blip r:embed="rId3"/>
              </a:buBlip>
              <a:defRPr sz="3000"/>
            </a:pPr>
            <a:r>
              <a:t>Submit names to __________ by _____</a:t>
            </a:r>
          </a:p>
          <a:p>
            <a:pPr marL="360947" indent="-360947" defTabSz="412750">
              <a:spcBef>
                <a:spcPts val="400"/>
              </a:spcBef>
              <a:buSzPct val="60000"/>
              <a:buBlip>
                <a:blip r:embed="rId3"/>
              </a:buBlip>
              <a:defRPr sz="3000"/>
            </a:pPr>
            <a:r>
              <a:t>Also submit questions (to be answered personally or widely)</a:t>
            </a:r>
          </a:p>
          <a:p>
            <a:pPr marL="360947" indent="-360947" defTabSz="412750">
              <a:spcBef>
                <a:spcPts val="400"/>
              </a:spcBef>
              <a:buSzPct val="60000"/>
              <a:buBlip>
                <a:blip r:embed="rId3"/>
              </a:buBlip>
              <a:defRPr sz="3000"/>
            </a:pPr>
            <a:r>
              <a:t>The evaluation team will be comprised of some nominated candidates, elders and evangelists, and their wives</a:t>
            </a:r>
          </a:p>
          <a:p>
            <a:pPr marL="360947" indent="-360947" defTabSz="412750">
              <a:spcBef>
                <a:spcPts val="400"/>
              </a:spcBef>
              <a:buSzPct val="60000"/>
              <a:buBlip>
                <a:blip r:embed="rId3"/>
              </a:buBlip>
              <a:defRPr sz="3000"/>
            </a:pPr>
            <a:r>
              <a:t>Evaluation process will involve recusal where possible conflicts of interests exist</a:t>
            </a:r>
          </a:p>
        </p:txBody>
      </p:sp>
      <p:sp>
        <p:nvSpPr>
          <p:cNvPr id="487" name="Robert Smith"/>
          <p:cNvSpPr txBox="1"/>
          <p:nvPr/>
        </p:nvSpPr>
        <p:spPr>
          <a:xfrm>
            <a:off x="931686" y="2989326"/>
            <a:ext cx="2590091" cy="777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4400">
                <a:latin typeface="Brush Script MT Italic"/>
                <a:ea typeface="Brush Script MT Italic"/>
                <a:cs typeface="Brush Script MT Italic"/>
                <a:sym typeface="Brush Script MT Italic"/>
              </a:defRPr>
            </a:lvl1pPr>
          </a:lstStyle>
          <a:p>
            <a:r>
              <a:t>Robert Smith</a:t>
            </a:r>
          </a:p>
        </p:txBody>
      </p:sp>
      <p:sp>
        <p:nvSpPr>
          <p:cNvPr id="488" name="Julio Rodriquez"/>
          <p:cNvSpPr txBox="1"/>
          <p:nvPr/>
        </p:nvSpPr>
        <p:spPr>
          <a:xfrm>
            <a:off x="950721" y="3815357"/>
            <a:ext cx="2938250" cy="777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4400">
                <a:latin typeface="Brush Script MT Italic"/>
                <a:ea typeface="Brush Script MT Italic"/>
                <a:cs typeface="Brush Script MT Italic"/>
                <a:sym typeface="Brush Script MT Italic"/>
              </a:defRPr>
            </a:lvl1pPr>
          </a:lstStyle>
          <a:p>
            <a:r>
              <a:t>Julio Rodriquez</a:t>
            </a:r>
          </a:p>
        </p:txBody>
      </p:sp>
      <p:sp>
        <p:nvSpPr>
          <p:cNvPr id="489" name="Ha-joon Jung"/>
          <p:cNvSpPr txBox="1"/>
          <p:nvPr/>
        </p:nvSpPr>
        <p:spPr>
          <a:xfrm>
            <a:off x="882709" y="4641388"/>
            <a:ext cx="2688045" cy="777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4400">
                <a:latin typeface="Brush Script MT Italic"/>
                <a:ea typeface="Brush Script MT Italic"/>
                <a:cs typeface="Brush Script MT Italic"/>
                <a:sym typeface="Brush Script MT Italic"/>
              </a:defRPr>
            </a:lvl1pPr>
          </a:lstStyle>
          <a:p>
            <a:r>
              <a:t>Ha-joon Jung</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 name="The team will meet to determine the appropriate impartial steps forward…"/>
          <p:cNvSpPr txBox="1"/>
          <p:nvPr/>
        </p:nvSpPr>
        <p:spPr>
          <a:xfrm>
            <a:off x="416196" y="2574558"/>
            <a:ext cx="7509772" cy="25138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p>
            <a:pPr marL="360947" indent="-360947" defTabSz="412750">
              <a:spcBef>
                <a:spcPts val="600"/>
              </a:spcBef>
              <a:buSzPct val="60000"/>
              <a:buBlip>
                <a:blip r:embed="rId2"/>
              </a:buBlip>
              <a:defRPr sz="3200"/>
            </a:pPr>
            <a:r>
              <a:t>The team will meet to determine the appropriate impartial steps forward</a:t>
            </a:r>
          </a:p>
          <a:p>
            <a:pPr marL="360947" indent="-360947" defTabSz="412750">
              <a:spcBef>
                <a:spcPts val="600"/>
              </a:spcBef>
              <a:buSzPct val="60000"/>
              <a:buBlip>
                <a:blip r:embed="rId2"/>
              </a:buBlip>
              <a:defRPr sz="3200"/>
            </a:pPr>
            <a:r>
              <a:t>The evaluation team of representatives will follow a consensus decision rather than requiring unanimity</a:t>
            </a:r>
          </a:p>
        </p:txBody>
      </p:sp>
      <p:grpSp>
        <p:nvGrpSpPr>
          <p:cNvPr id="494" name="Group"/>
          <p:cNvGrpSpPr/>
          <p:nvPr/>
        </p:nvGrpSpPr>
        <p:grpSpPr>
          <a:xfrm>
            <a:off x="11103941" y="305186"/>
            <a:ext cx="874924" cy="916281"/>
            <a:chOff x="0" y="0"/>
            <a:chExt cx="874923" cy="916279"/>
          </a:xfrm>
        </p:grpSpPr>
        <p:pic>
          <p:nvPicPr>
            <p:cNvPr id="492" name="Image" descr="Im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874924" cy="916280"/>
            </a:xfrm>
            <a:prstGeom prst="rect">
              <a:avLst/>
            </a:prstGeom>
            <a:ln w="12700" cap="flat">
              <a:noFill/>
              <a:miter lim="400000"/>
            </a:ln>
            <a:effectLst/>
          </p:spPr>
        </p:pic>
        <p:sp>
          <p:nvSpPr>
            <p:cNvPr id="493" name="4"/>
            <p:cNvSpPr txBox="1"/>
            <p:nvPr/>
          </p:nvSpPr>
          <p:spPr>
            <a:xfrm>
              <a:off x="163896" y="51549"/>
              <a:ext cx="477476" cy="84327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5800"/>
              </a:lvl1pPr>
            </a:lstStyle>
            <a:p>
              <a:r>
                <a:t>4</a:t>
              </a:r>
            </a:p>
          </p:txBody>
        </p:sp>
      </p:grpSp>
      <p:grpSp>
        <p:nvGrpSpPr>
          <p:cNvPr id="497" name="Group"/>
          <p:cNvGrpSpPr/>
          <p:nvPr/>
        </p:nvGrpSpPr>
        <p:grpSpPr>
          <a:xfrm>
            <a:off x="2457053" y="239669"/>
            <a:ext cx="7277894" cy="1507513"/>
            <a:chOff x="0" y="0"/>
            <a:chExt cx="7277893" cy="1507511"/>
          </a:xfrm>
        </p:grpSpPr>
        <p:sp>
          <p:nvSpPr>
            <p:cNvPr id="495" name="Observations"/>
            <p:cNvSpPr txBox="1"/>
            <p:nvPr/>
          </p:nvSpPr>
          <p:spPr>
            <a:xfrm>
              <a:off x="0" y="0"/>
              <a:ext cx="7277894" cy="14054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lgn="ctr" defTabSz="321468">
                <a:defRPr sz="4800" b="1">
                  <a:solidFill>
                    <a:schemeClr val="accent2">
                      <a:satOff val="-18194"/>
                      <a:lumOff val="-11215"/>
                    </a:schemeClr>
                  </a:solidFill>
                  <a:latin typeface="Helvetica Neue"/>
                  <a:ea typeface="Helvetica Neue"/>
                  <a:cs typeface="Helvetica Neue"/>
                  <a:sym typeface="Helvetica Neue"/>
                </a:defRPr>
              </a:lvl1pPr>
            </a:lstStyle>
            <a:p>
              <a:r>
                <a:t>Observations</a:t>
              </a:r>
            </a:p>
          </p:txBody>
        </p:sp>
        <p:sp>
          <p:nvSpPr>
            <p:cNvPr id="496" name="A CUSTOMIZABLE PROCESS"/>
            <p:cNvSpPr txBox="1"/>
            <p:nvPr/>
          </p:nvSpPr>
          <p:spPr>
            <a:xfrm>
              <a:off x="1586453" y="1062753"/>
              <a:ext cx="4104988" cy="4447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2800" b="1"/>
              </a:lvl1pPr>
            </a:lstStyle>
            <a:p>
              <a:r>
                <a:t>A CUSTOMIZABLE PROCESS</a:t>
              </a:r>
            </a:p>
          </p:txBody>
        </p:sp>
      </p:grpSp>
      <p:pic>
        <p:nvPicPr>
          <p:cNvPr id="498" name="one-single-line-drawing-of-young-interviewee-being-interviewed-by-some-company-managers-for-job-vacancy-job-interview-process-concept-trendy-continuous-line-draw-design-graphic-illustration-png.png" descr="one-single-line-drawing-of-young-interviewee-being-interviewed-by-some-company-managers-for-job-vacancy-job-interview-process-concept-trendy-continuous-line-draw-design-graphic-illustration-png.png"/>
          <p:cNvPicPr>
            <a:picLocks noChangeAspect="1"/>
          </p:cNvPicPr>
          <p:nvPr/>
        </p:nvPicPr>
        <p:blipFill>
          <a:blip r:embed="rId4"/>
          <a:stretch>
            <a:fillRect/>
          </a:stretch>
        </p:blipFill>
        <p:spPr>
          <a:xfrm>
            <a:off x="8068431" y="2873391"/>
            <a:ext cx="3932877" cy="191614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The congregation will be notified of the names of the candidates…"/>
          <p:cNvSpPr txBox="1"/>
          <p:nvPr/>
        </p:nvSpPr>
        <p:spPr>
          <a:xfrm>
            <a:off x="416196" y="2082265"/>
            <a:ext cx="6477037" cy="34983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p>
            <a:pPr marL="360947" indent="-360947" defTabSz="412750">
              <a:buSzPct val="60000"/>
              <a:buBlip>
                <a:blip r:embed="rId2"/>
              </a:buBlip>
              <a:defRPr sz="3200"/>
            </a:pPr>
            <a:r>
              <a:rPr dirty="0"/>
              <a:t>The congregation will be notified of the names of the candidates</a:t>
            </a:r>
          </a:p>
          <a:p>
            <a:pPr marL="360947" indent="-360947" defTabSz="412750">
              <a:buSzPct val="60000"/>
              <a:buBlip>
                <a:blip r:embed="rId2"/>
              </a:buBlip>
              <a:defRPr sz="3200"/>
            </a:pPr>
            <a:r>
              <a:rPr dirty="0"/>
              <a:t>Sufficient time will be set for questions or concerns</a:t>
            </a:r>
          </a:p>
          <a:p>
            <a:pPr marL="360947" indent="-360947" defTabSz="412750">
              <a:buSzPct val="60000"/>
              <a:buBlip>
                <a:blip r:embed="rId2"/>
              </a:buBlip>
              <a:defRPr sz="3200"/>
            </a:pPr>
            <a:r>
              <a:rPr dirty="0"/>
              <a:t>The ministry will be asked to join together in </a:t>
            </a:r>
            <a:r>
              <a:rPr lang="en-US" dirty="0"/>
              <a:t>both </a:t>
            </a:r>
            <a:r>
              <a:rPr dirty="0"/>
              <a:t>prayer and fasting (Acts 13:3)</a:t>
            </a:r>
          </a:p>
        </p:txBody>
      </p:sp>
      <p:grpSp>
        <p:nvGrpSpPr>
          <p:cNvPr id="503" name="Group"/>
          <p:cNvGrpSpPr/>
          <p:nvPr/>
        </p:nvGrpSpPr>
        <p:grpSpPr>
          <a:xfrm>
            <a:off x="11103941" y="305186"/>
            <a:ext cx="874924" cy="916281"/>
            <a:chOff x="0" y="0"/>
            <a:chExt cx="874923" cy="916279"/>
          </a:xfrm>
        </p:grpSpPr>
        <p:pic>
          <p:nvPicPr>
            <p:cNvPr id="501" name="Image" descr="Im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874924" cy="916280"/>
            </a:xfrm>
            <a:prstGeom prst="rect">
              <a:avLst/>
            </a:prstGeom>
            <a:ln w="12700" cap="flat">
              <a:noFill/>
              <a:miter lim="400000"/>
            </a:ln>
            <a:effectLst/>
          </p:spPr>
        </p:pic>
        <p:sp>
          <p:nvSpPr>
            <p:cNvPr id="502" name="4"/>
            <p:cNvSpPr txBox="1"/>
            <p:nvPr/>
          </p:nvSpPr>
          <p:spPr>
            <a:xfrm>
              <a:off x="163896" y="51549"/>
              <a:ext cx="477476" cy="84327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5800"/>
              </a:lvl1pPr>
            </a:lstStyle>
            <a:p>
              <a:r>
                <a:t>4</a:t>
              </a:r>
            </a:p>
          </p:txBody>
        </p:sp>
      </p:grpSp>
      <p:grpSp>
        <p:nvGrpSpPr>
          <p:cNvPr id="506" name="Group"/>
          <p:cNvGrpSpPr/>
          <p:nvPr/>
        </p:nvGrpSpPr>
        <p:grpSpPr>
          <a:xfrm>
            <a:off x="2457053" y="239669"/>
            <a:ext cx="7277894" cy="1507513"/>
            <a:chOff x="0" y="0"/>
            <a:chExt cx="7277893" cy="1507511"/>
          </a:xfrm>
        </p:grpSpPr>
        <p:sp>
          <p:nvSpPr>
            <p:cNvPr id="504" name="Observations"/>
            <p:cNvSpPr txBox="1"/>
            <p:nvPr/>
          </p:nvSpPr>
          <p:spPr>
            <a:xfrm>
              <a:off x="0" y="0"/>
              <a:ext cx="7277894" cy="14054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lgn="ctr" defTabSz="321468">
                <a:defRPr sz="4800" b="1">
                  <a:solidFill>
                    <a:schemeClr val="accent2">
                      <a:satOff val="-18194"/>
                      <a:lumOff val="-11215"/>
                    </a:schemeClr>
                  </a:solidFill>
                  <a:latin typeface="Helvetica Neue"/>
                  <a:ea typeface="Helvetica Neue"/>
                  <a:cs typeface="Helvetica Neue"/>
                  <a:sym typeface="Helvetica Neue"/>
                </a:defRPr>
              </a:lvl1pPr>
            </a:lstStyle>
            <a:p>
              <a:r>
                <a:t>Observations</a:t>
              </a:r>
            </a:p>
          </p:txBody>
        </p:sp>
        <p:sp>
          <p:nvSpPr>
            <p:cNvPr id="505" name="A CUSTOMIZABLE PROCESS"/>
            <p:cNvSpPr txBox="1"/>
            <p:nvPr/>
          </p:nvSpPr>
          <p:spPr>
            <a:xfrm>
              <a:off x="1586453" y="1062753"/>
              <a:ext cx="4104988" cy="4447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2800" b="1"/>
              </a:lvl1pPr>
            </a:lstStyle>
            <a:p>
              <a:r>
                <a:t>A CUSTOMIZABLE PROCESS</a:t>
              </a:r>
            </a:p>
          </p:txBody>
        </p:sp>
      </p:grpSp>
      <p:pic>
        <p:nvPicPr>
          <p:cNvPr id="507" name="Screenshot 2024-02-27 at 11.37.13 AM.png" descr="Screenshot 2024-02-27 at 11.37.13 A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8604" y="5414534"/>
            <a:ext cx="2256065" cy="807156"/>
          </a:xfrm>
          <a:prstGeom prst="rect">
            <a:avLst/>
          </a:prstGeom>
          <a:ln w="12700">
            <a:miter lim="400000"/>
          </a:ln>
        </p:spPr>
      </p:pic>
      <p:pic>
        <p:nvPicPr>
          <p:cNvPr id="508" name="pngtree-congregational-meeting-clipart-an-illustration-of-an-audience-cartoon-vector-png-image_6864862.png" descr="pngtree-congregational-meeting-clipart-an-illustration-of-an-audience-cartoon-vector-png-image_6864862.png"/>
          <p:cNvPicPr>
            <a:picLocks noChangeAspect="1"/>
          </p:cNvPicPr>
          <p:nvPr/>
        </p:nvPicPr>
        <p:blipFill>
          <a:blip r:embed="rId5"/>
          <a:stretch>
            <a:fillRect/>
          </a:stretch>
        </p:blipFill>
        <p:spPr>
          <a:xfrm>
            <a:off x="7085513" y="1680338"/>
            <a:ext cx="4302246" cy="430224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 grpId="1" animBg="1" advAuto="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0" name="7102fSQ4qhL._SL1500_.jpg" descr="7102fSQ4qhL._SL1500_.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48005" y="2329679"/>
            <a:ext cx="2132933" cy="3291562"/>
          </a:xfrm>
          <a:prstGeom prst="rect">
            <a:avLst/>
          </a:prstGeom>
          <a:ln w="12700">
            <a:miter lim="400000"/>
          </a:ln>
          <a:effectLst>
            <a:outerShdw blurRad="254000" dist="127000" dir="16200000" rotWithShape="0">
              <a:srgbClr val="000000">
                <a:alpha val="70000"/>
              </a:srgbClr>
            </a:outerShdw>
          </a:effectLst>
        </p:spPr>
      </p:pic>
      <p:pic>
        <p:nvPicPr>
          <p:cNvPr id="511" name="61a1b0XRHTL._SL1360_.jpg" descr="61a1b0XRHTL._SL1360_.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53210" y="2329679"/>
            <a:ext cx="2195182" cy="3291562"/>
          </a:xfrm>
          <a:prstGeom prst="rect">
            <a:avLst/>
          </a:prstGeom>
          <a:ln w="12700">
            <a:miter lim="400000"/>
          </a:ln>
          <a:effectLst>
            <a:outerShdw blurRad="254000" dist="127000" dir="16200000" rotWithShape="0">
              <a:srgbClr val="000000">
                <a:alpha val="70000"/>
              </a:srgbClr>
            </a:outerShdw>
          </a:effectLst>
        </p:spPr>
      </p:pic>
      <p:pic>
        <p:nvPicPr>
          <p:cNvPr id="512" name="515PsVPG8BL._SL1000_.jpg" descr="515PsVPG8BL._SL1000_.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06189" y="2308500"/>
            <a:ext cx="2161884" cy="3290539"/>
          </a:xfrm>
          <a:prstGeom prst="rect">
            <a:avLst/>
          </a:prstGeom>
          <a:ln w="12700">
            <a:miter lim="400000"/>
          </a:ln>
          <a:effectLst>
            <a:outerShdw blurRad="254000" dist="127000" dir="16200000" rotWithShape="0">
              <a:srgbClr val="000000">
                <a:alpha val="70000"/>
              </a:srgbClr>
            </a:outerShdw>
          </a:effectLst>
        </p:spPr>
      </p:pic>
      <p:pic>
        <p:nvPicPr>
          <p:cNvPr id="513" name="71fBebJS4JL._SL1500_.jpg" descr="71fBebJS4JL._SL1500_.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3605" y="2285649"/>
            <a:ext cx="2219712" cy="3336241"/>
          </a:xfrm>
          <a:prstGeom prst="rect">
            <a:avLst/>
          </a:prstGeom>
          <a:ln w="12700">
            <a:miter lim="400000"/>
          </a:ln>
          <a:effectLst>
            <a:outerShdw blurRad="254000" dist="127000" dir="16200000" rotWithShape="0">
              <a:srgbClr val="000000">
                <a:alpha val="70000"/>
              </a:srgbClr>
            </a:outerShdw>
          </a:effectLst>
        </p:spPr>
      </p:pic>
      <p:pic>
        <p:nvPicPr>
          <p:cNvPr id="514" name="A1I4zEpwCbL._SL1500_.jpg" descr="A1I4zEpwCbL._SL1500_.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811675" y="2343114"/>
            <a:ext cx="2132933" cy="3264693"/>
          </a:xfrm>
          <a:prstGeom prst="rect">
            <a:avLst/>
          </a:prstGeom>
          <a:ln w="12700">
            <a:miter lim="400000"/>
          </a:ln>
          <a:effectLst>
            <a:outerShdw blurRad="254000" dist="127000" dir="16200000" rotWithShape="0">
              <a:srgbClr val="000000">
                <a:alpha val="70000"/>
              </a:srgbClr>
            </a:outerShdw>
          </a:effectLst>
        </p:spPr>
      </p:pic>
      <p:sp>
        <p:nvSpPr>
          <p:cNvPr id="515" name="ACCESS"/>
          <p:cNvSpPr txBox="1"/>
          <p:nvPr/>
        </p:nvSpPr>
        <p:spPr>
          <a:xfrm>
            <a:off x="4994059" y="276309"/>
            <a:ext cx="2379321" cy="5836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lgn="ctr" defTabSz="412750">
              <a:defRPr sz="3600" b="1">
                <a:latin typeface="Helvetica Neue"/>
                <a:ea typeface="Helvetica Neue"/>
                <a:cs typeface="Helvetica Neue"/>
                <a:sym typeface="Helvetica Neue"/>
              </a:defRPr>
            </a:lvl1pPr>
          </a:lstStyle>
          <a:p>
            <a:r>
              <a:t>Resources</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https://www.orlandochurch.org/sermons/"/>
          <p:cNvSpPr txBox="1"/>
          <p:nvPr/>
        </p:nvSpPr>
        <p:spPr>
          <a:xfrm>
            <a:off x="1751025" y="4464723"/>
            <a:ext cx="9168131" cy="6369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3600" b="1">
                <a:latin typeface="Helvetica Neue"/>
                <a:ea typeface="Helvetica Neue"/>
                <a:cs typeface="Helvetica Neue"/>
                <a:sym typeface="Helvetica Neue"/>
              </a:defRPr>
            </a:lvl1pPr>
          </a:lstStyle>
          <a:p>
            <a:r>
              <a:t>https://www.orlandochurch.org/sermons/</a:t>
            </a:r>
          </a:p>
        </p:txBody>
      </p:sp>
      <p:sp>
        <p:nvSpPr>
          <p:cNvPr id="518" name="“Elders, Deacons and More”…"/>
          <p:cNvSpPr txBox="1"/>
          <p:nvPr/>
        </p:nvSpPr>
        <p:spPr>
          <a:xfrm>
            <a:off x="3017433" y="2843356"/>
            <a:ext cx="6635315" cy="16669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a:defRPr sz="3600"/>
            </a:pPr>
            <a:r>
              <a:rPr b="1"/>
              <a:t>“Elders, Deacons and More”</a:t>
            </a:r>
            <a:r>
              <a:t> </a:t>
            </a:r>
          </a:p>
          <a:p>
            <a:pPr algn="ctr">
              <a:defRPr sz="3600"/>
            </a:pPr>
            <a:r>
              <a:t>A 5-Part Series with Marshall Mead</a:t>
            </a:r>
          </a:p>
          <a:p>
            <a:pPr algn="ctr">
              <a:defRPr sz="3600"/>
            </a:pPr>
            <a:r>
              <a:t>October - November, 2023</a:t>
            </a:r>
          </a:p>
        </p:txBody>
      </p:sp>
      <p:sp>
        <p:nvSpPr>
          <p:cNvPr id="519" name="ACCESS"/>
          <p:cNvSpPr txBox="1"/>
          <p:nvPr/>
        </p:nvSpPr>
        <p:spPr>
          <a:xfrm>
            <a:off x="4994059" y="276309"/>
            <a:ext cx="2379321" cy="5836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lgn="ctr" defTabSz="412750">
              <a:defRPr sz="3600" b="1">
                <a:latin typeface="Helvetica Neue"/>
                <a:ea typeface="Helvetica Neue"/>
                <a:cs typeface="Helvetica Neue"/>
                <a:sym typeface="Helvetica Neue"/>
              </a:defRPr>
            </a:lvl1pPr>
          </a:lstStyle>
          <a:p>
            <a:r>
              <a:t>Resources</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1" name="Shepherding.jpeg" descr="Shepherding.jpeg"/>
          <p:cNvPicPr>
            <a:picLocks noChangeAspect="1"/>
          </p:cNvPicPr>
          <p:nvPr/>
        </p:nvPicPr>
        <p:blipFill>
          <a:blip r:embed="rId2"/>
          <a:stretch>
            <a:fillRect/>
          </a:stretch>
        </p:blipFill>
        <p:spPr>
          <a:xfrm>
            <a:off x="-228600" y="-795833"/>
            <a:ext cx="12649200" cy="844966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Knoxville, 2023"/>
          <p:cNvSpPr txBox="1"/>
          <p:nvPr/>
        </p:nvSpPr>
        <p:spPr>
          <a:xfrm>
            <a:off x="87274" y="6339758"/>
            <a:ext cx="2579473" cy="459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lgn="ctr" defTabSz="412750">
              <a:defRPr sz="2800" b="1">
                <a:latin typeface="Helvetica Neue"/>
                <a:ea typeface="Helvetica Neue"/>
                <a:cs typeface="Helvetica Neue"/>
                <a:sym typeface="Helvetica Neue"/>
              </a:defRPr>
            </a:lvl1pPr>
          </a:lstStyle>
          <a:p>
            <a:r>
              <a:rPr dirty="0"/>
              <a:t>Knoxville, 2023</a:t>
            </a:r>
          </a:p>
        </p:txBody>
      </p:sp>
      <p:pic>
        <p:nvPicPr>
          <p:cNvPr id="159" name="KC 30th Anniv.jpeg" descr="KC 30th Anniv.jpeg"/>
          <p:cNvPicPr>
            <a:picLocks noChangeAspect="1"/>
          </p:cNvPicPr>
          <p:nvPr/>
        </p:nvPicPr>
        <p:blipFill>
          <a:blip r:embed="rId2"/>
          <a:stretch>
            <a:fillRect/>
          </a:stretch>
        </p:blipFill>
        <p:spPr>
          <a:xfrm>
            <a:off x="-237252" y="2290759"/>
            <a:ext cx="12441792" cy="3901369"/>
          </a:xfrm>
          <a:prstGeom prst="rect">
            <a:avLst/>
          </a:prstGeom>
          <a:ln w="12700">
            <a:miter lim="400000"/>
          </a:ln>
          <a:effectLst>
            <a:outerShdw blurRad="127000" dist="63500" dir="5400000" rotWithShape="0">
              <a:srgbClr val="000000">
                <a:alpha val="70000"/>
              </a:srgbClr>
            </a:outerShdw>
          </a:effectLst>
        </p:spPr>
      </p:pic>
      <p:pic>
        <p:nvPicPr>
          <p:cNvPr id="160" name="Elder Appoint.jpeg" descr="Elder Appoint.jpeg"/>
          <p:cNvPicPr>
            <a:picLocks noChangeAspect="1"/>
          </p:cNvPicPr>
          <p:nvPr/>
        </p:nvPicPr>
        <p:blipFill>
          <a:blip r:embed="rId3"/>
          <a:stretch>
            <a:fillRect/>
          </a:stretch>
        </p:blipFill>
        <p:spPr>
          <a:xfrm>
            <a:off x="6244434" y="115927"/>
            <a:ext cx="3199291" cy="2722093"/>
          </a:xfrm>
          <a:prstGeom prst="rect">
            <a:avLst/>
          </a:prstGeom>
          <a:ln w="12700">
            <a:miter lim="400000"/>
          </a:ln>
          <a:effectLst>
            <a:outerShdw blurRad="127000" dist="63500" dir="5400000" rotWithShape="0">
              <a:srgbClr val="000000">
                <a:alpha val="70000"/>
              </a:srgbClr>
            </a:outerShdw>
          </a:effectLst>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 name="IMG_7232.JPG" descr="IMG_7232.JPG"/>
          <p:cNvPicPr>
            <a:picLocks noChangeAspect="1"/>
          </p:cNvPicPr>
          <p:nvPr/>
        </p:nvPicPr>
        <p:blipFill>
          <a:blip r:embed="rId2"/>
          <a:stretch>
            <a:fillRect/>
          </a:stretch>
        </p:blipFill>
        <p:spPr>
          <a:xfrm>
            <a:off x="1063" y="7449"/>
            <a:ext cx="12312778" cy="7004275"/>
          </a:xfrm>
          <a:prstGeom prst="rect">
            <a:avLst/>
          </a:prstGeom>
          <a:ln w="12700">
            <a:miter lim="400000"/>
          </a:ln>
        </p:spPr>
      </p:pic>
      <p:sp>
        <p:nvSpPr>
          <p:cNvPr id="163" name="Orange County, 2024"/>
          <p:cNvSpPr txBox="1"/>
          <p:nvPr/>
        </p:nvSpPr>
        <p:spPr>
          <a:xfrm>
            <a:off x="126890" y="6322825"/>
            <a:ext cx="3575508" cy="459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lgn="ctr" defTabSz="412750">
              <a:defRPr sz="2800" b="1">
                <a:solidFill>
                  <a:srgbClr val="FFFFFF"/>
                </a:solidFill>
                <a:latin typeface="Helvetica Neue"/>
                <a:ea typeface="Helvetica Neue"/>
                <a:cs typeface="Helvetica Neue"/>
                <a:sym typeface="Helvetica Neue"/>
              </a:defRPr>
            </a:lvl1pPr>
          </a:lstStyle>
          <a:p>
            <a:r>
              <a:t>Orange County, 2024</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Marriage &amp; Family Matters…"/>
          <p:cNvSpPr txBox="1"/>
          <p:nvPr/>
        </p:nvSpPr>
        <p:spPr>
          <a:xfrm>
            <a:off x="358552" y="2436625"/>
            <a:ext cx="5523705" cy="40459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marL="340894" indent="-340894">
              <a:lnSpc>
                <a:spcPct val="90000"/>
              </a:lnSpc>
              <a:buSzPct val="60000"/>
              <a:buBlip>
                <a:blip r:embed="rId2"/>
              </a:buBlip>
              <a:defRPr sz="3300" baseline="3030"/>
            </a:pPr>
            <a:r>
              <a:rPr sz="4400" dirty="0"/>
              <a:t>Marriage &amp; Family Matters</a:t>
            </a:r>
          </a:p>
          <a:p>
            <a:pPr marL="340894" indent="-340894">
              <a:lnSpc>
                <a:spcPct val="90000"/>
              </a:lnSpc>
              <a:buSzPct val="60000"/>
              <a:buBlip>
                <a:blip r:embed="rId2"/>
              </a:buBlip>
              <a:defRPr sz="3300" baseline="3030"/>
            </a:pPr>
            <a:r>
              <a:rPr sz="4400" dirty="0"/>
              <a:t>Governance, major decisions</a:t>
            </a:r>
          </a:p>
          <a:p>
            <a:pPr marL="340894" indent="-340894">
              <a:lnSpc>
                <a:spcPct val="90000"/>
              </a:lnSpc>
              <a:buSzPct val="60000"/>
              <a:buBlip>
                <a:blip r:embed="rId2"/>
              </a:buBlip>
              <a:defRPr sz="3300" baseline="3030"/>
            </a:pPr>
            <a:r>
              <a:rPr sz="4400" dirty="0"/>
              <a:t>Ministering</a:t>
            </a:r>
          </a:p>
          <a:p>
            <a:pPr marL="340894" indent="-340894">
              <a:lnSpc>
                <a:spcPct val="90000"/>
              </a:lnSpc>
              <a:buSzPct val="60000"/>
              <a:buBlip>
                <a:blip r:embed="rId2"/>
              </a:buBlip>
              <a:defRPr sz="3300" baseline="3030"/>
            </a:pPr>
            <a:r>
              <a:rPr sz="4400" dirty="0"/>
              <a:t>Problem-solving</a:t>
            </a:r>
          </a:p>
          <a:p>
            <a:pPr marL="340894" indent="-340894">
              <a:lnSpc>
                <a:spcPct val="90000"/>
              </a:lnSpc>
              <a:buSzPct val="60000"/>
              <a:buBlip>
                <a:blip r:embed="rId2"/>
              </a:buBlip>
              <a:defRPr sz="3300" baseline="3030"/>
            </a:pPr>
            <a:r>
              <a:rPr sz="4400" dirty="0"/>
              <a:t>Teaching</a:t>
            </a:r>
          </a:p>
          <a:p>
            <a:pPr marL="340894" indent="-340894">
              <a:lnSpc>
                <a:spcPct val="90000"/>
              </a:lnSpc>
              <a:buSzPct val="60000"/>
              <a:buBlip>
                <a:blip r:embed="rId2"/>
              </a:buBlip>
              <a:defRPr sz="3300" baseline="3030"/>
            </a:pPr>
            <a:r>
              <a:rPr sz="4400" dirty="0"/>
              <a:t>Preaching*</a:t>
            </a:r>
          </a:p>
          <a:p>
            <a:pPr marL="340894" indent="-340894">
              <a:lnSpc>
                <a:spcPct val="90000"/>
              </a:lnSpc>
              <a:buSzPct val="60000"/>
              <a:buBlip>
                <a:blip r:embed="rId2"/>
              </a:buBlip>
              <a:defRPr sz="3300" baseline="3030"/>
            </a:pPr>
            <a:r>
              <a:rPr sz="4400" dirty="0"/>
              <a:t>Knowing the flock</a:t>
            </a:r>
          </a:p>
          <a:p>
            <a:pPr marL="340894" indent="-340894">
              <a:lnSpc>
                <a:spcPct val="90000"/>
              </a:lnSpc>
              <a:buSzPct val="60000"/>
              <a:buBlip>
                <a:blip r:embed="rId2"/>
              </a:buBlip>
              <a:defRPr sz="3300" baseline="3030"/>
            </a:pPr>
            <a:r>
              <a:rPr sz="4400" dirty="0"/>
              <a:t>Reputation with outsiders</a:t>
            </a:r>
          </a:p>
        </p:txBody>
      </p:sp>
      <p:sp>
        <p:nvSpPr>
          <p:cNvPr id="166" name="Standard Responsibilities"/>
          <p:cNvSpPr txBox="1"/>
          <p:nvPr/>
        </p:nvSpPr>
        <p:spPr>
          <a:xfrm>
            <a:off x="679420" y="1656123"/>
            <a:ext cx="4881970" cy="5493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3600" b="1" u="sng"/>
            </a:lvl1pPr>
          </a:lstStyle>
          <a:p>
            <a:r>
              <a:t>Standard Responsibilities</a:t>
            </a:r>
          </a:p>
        </p:txBody>
      </p:sp>
      <p:sp>
        <p:nvSpPr>
          <p:cNvPr id="167" name="Modern Challenges"/>
          <p:cNvSpPr txBox="1"/>
          <p:nvPr/>
        </p:nvSpPr>
        <p:spPr>
          <a:xfrm>
            <a:off x="6965920" y="1656123"/>
            <a:ext cx="3773796" cy="5493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3600" b="1" u="sng"/>
            </a:lvl1pPr>
          </a:lstStyle>
          <a:p>
            <a:r>
              <a:t>Modern Challenges</a:t>
            </a:r>
          </a:p>
        </p:txBody>
      </p:sp>
      <p:sp>
        <p:nvSpPr>
          <p:cNvPr id="168" name="Situations Requiring Shepherds"/>
          <p:cNvSpPr txBox="1"/>
          <p:nvPr/>
        </p:nvSpPr>
        <p:spPr>
          <a:xfrm>
            <a:off x="334863" y="239669"/>
            <a:ext cx="11522274" cy="14054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lgn="ctr" defTabSz="321468">
              <a:defRPr sz="3800" b="1">
                <a:latin typeface="Helvetica Neue"/>
                <a:ea typeface="Helvetica Neue"/>
                <a:cs typeface="Helvetica Neue"/>
                <a:sym typeface="Helvetica Neue"/>
              </a:defRPr>
            </a:lvl1pPr>
          </a:lstStyle>
          <a:p>
            <a:r>
              <a:t>Situations Requiring Shepherds</a:t>
            </a:r>
          </a:p>
        </p:txBody>
      </p:sp>
      <p:sp>
        <p:nvSpPr>
          <p:cNvPr id="169" name="Abuse, trauma…"/>
          <p:cNvSpPr txBox="1"/>
          <p:nvPr/>
        </p:nvSpPr>
        <p:spPr>
          <a:xfrm>
            <a:off x="6667923" y="2436625"/>
            <a:ext cx="5334527" cy="40459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marL="340894" indent="-340894">
              <a:lnSpc>
                <a:spcPct val="90000"/>
              </a:lnSpc>
              <a:buSzPct val="60000"/>
              <a:buBlip>
                <a:blip r:embed="rId2"/>
              </a:buBlip>
              <a:defRPr sz="3300" baseline="3030"/>
            </a:pPr>
            <a:r>
              <a:rPr sz="4400" dirty="0"/>
              <a:t>Abuse, trauma</a:t>
            </a:r>
          </a:p>
          <a:p>
            <a:pPr marL="340894" indent="-340894">
              <a:lnSpc>
                <a:spcPct val="90000"/>
              </a:lnSpc>
              <a:buSzPct val="60000"/>
              <a:buBlip>
                <a:blip r:embed="rId2"/>
              </a:buBlip>
              <a:defRPr sz="3300" baseline="3030"/>
            </a:pPr>
            <a:r>
              <a:rPr sz="4400" dirty="0"/>
              <a:t>Divorce, Remarriage</a:t>
            </a:r>
          </a:p>
          <a:p>
            <a:pPr marL="340894" indent="-340894">
              <a:lnSpc>
                <a:spcPct val="90000"/>
              </a:lnSpc>
              <a:buSzPct val="60000"/>
              <a:buBlip>
                <a:blip r:embed="rId2"/>
              </a:buBlip>
              <a:defRPr sz="3300" baseline="3030"/>
            </a:pPr>
            <a:r>
              <a:rPr sz="4400" dirty="0"/>
              <a:t>Sexual scandal, other harms</a:t>
            </a:r>
          </a:p>
          <a:p>
            <a:pPr marL="340894" indent="-340894">
              <a:lnSpc>
                <a:spcPct val="90000"/>
              </a:lnSpc>
              <a:buSzPct val="60000"/>
              <a:buBlip>
                <a:blip r:embed="rId2"/>
              </a:buBlip>
              <a:defRPr sz="3300" baseline="3030"/>
            </a:pPr>
            <a:r>
              <a:rPr sz="4400" dirty="0"/>
              <a:t>Power struggles/wolves</a:t>
            </a:r>
          </a:p>
          <a:p>
            <a:pPr marL="340894" indent="-340894">
              <a:lnSpc>
                <a:spcPct val="90000"/>
              </a:lnSpc>
              <a:buSzPct val="60000"/>
              <a:buBlip>
                <a:blip r:embed="rId2"/>
              </a:buBlip>
              <a:defRPr sz="3300" baseline="3030"/>
            </a:pPr>
            <a:r>
              <a:rPr sz="4400" dirty="0"/>
              <a:t>Pyramid Schemes</a:t>
            </a:r>
          </a:p>
          <a:p>
            <a:pPr marL="340894" indent="-340894">
              <a:lnSpc>
                <a:spcPct val="90000"/>
              </a:lnSpc>
              <a:buSzPct val="60000"/>
              <a:buBlip>
                <a:blip r:embed="rId2"/>
              </a:buBlip>
              <a:defRPr sz="3300" baseline="3030"/>
            </a:pPr>
            <a:r>
              <a:rPr sz="4400" dirty="0"/>
              <a:t>Protecting children</a:t>
            </a:r>
          </a:p>
          <a:p>
            <a:pPr marL="340894" indent="-340894">
              <a:lnSpc>
                <a:spcPct val="90000"/>
              </a:lnSpc>
              <a:buSzPct val="60000"/>
              <a:buBlip>
                <a:blip r:embed="rId2"/>
              </a:buBlip>
              <a:defRPr sz="3300" baseline="3030"/>
            </a:pPr>
            <a:r>
              <a:rPr sz="4400" dirty="0"/>
              <a:t>Doctrinal threats</a:t>
            </a:r>
          </a:p>
          <a:p>
            <a:pPr marL="340894" indent="-340894">
              <a:lnSpc>
                <a:spcPct val="90000"/>
              </a:lnSpc>
              <a:buSzPct val="60000"/>
              <a:buBlip>
                <a:blip r:embed="rId2"/>
              </a:buBlip>
              <a:defRPr sz="3300" baseline="3030"/>
            </a:pPr>
            <a:r>
              <a:rPr sz="4400" dirty="0"/>
              <a:t>Other complexities</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1" animBg="1" advAuto="0"/>
      <p:bldP spid="169" grpId="2"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Developing Elderships"/>
          <p:cNvSpPr txBox="1"/>
          <p:nvPr/>
        </p:nvSpPr>
        <p:spPr>
          <a:xfrm>
            <a:off x="1698638" y="192206"/>
            <a:ext cx="7935418" cy="14054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lgn="ctr" defTabSz="321468">
              <a:defRPr sz="3800" b="1">
                <a:latin typeface="Helvetica Neue"/>
                <a:ea typeface="Helvetica Neue"/>
                <a:cs typeface="Helvetica Neue"/>
                <a:sym typeface="Helvetica Neue"/>
              </a:defRPr>
            </a:lvl1pPr>
          </a:lstStyle>
          <a:p>
            <a:r>
              <a:t>Developing Elderships</a:t>
            </a:r>
          </a:p>
        </p:txBody>
      </p:sp>
      <p:sp>
        <p:nvSpPr>
          <p:cNvPr id="172" name="The Scriptures…"/>
          <p:cNvSpPr txBox="1"/>
          <p:nvPr/>
        </p:nvSpPr>
        <p:spPr>
          <a:xfrm>
            <a:off x="629785" y="4912185"/>
            <a:ext cx="2888943" cy="12679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algn="ctr" defTabSz="321468">
              <a:defRPr sz="2400" b="1">
                <a:solidFill>
                  <a:srgbClr val="3484C9"/>
                </a:solidFill>
                <a:latin typeface="Gill Sans"/>
                <a:ea typeface="Gill Sans"/>
                <a:cs typeface="Gill Sans"/>
                <a:sym typeface="Gill Sans"/>
              </a:defRPr>
            </a:pPr>
            <a:r>
              <a:t>The Scriptures</a:t>
            </a:r>
          </a:p>
          <a:p>
            <a:pPr algn="ctr" defTabSz="321468">
              <a:defRPr sz="2000" b="1">
                <a:solidFill>
                  <a:srgbClr val="3484C9"/>
                </a:solidFill>
                <a:latin typeface="Gill Sans"/>
                <a:ea typeface="Gill Sans"/>
                <a:cs typeface="Gill Sans"/>
                <a:sym typeface="Gill Sans"/>
              </a:defRPr>
            </a:pPr>
            <a:endParaRPr/>
          </a:p>
          <a:p>
            <a:pPr algn="ctr" defTabSz="321468">
              <a:defRPr sz="2000" b="1">
                <a:solidFill>
                  <a:srgbClr val="3484C9"/>
                </a:solidFill>
                <a:latin typeface="Gill Sans"/>
                <a:ea typeface="Gill Sans"/>
                <a:cs typeface="Gill Sans"/>
                <a:sym typeface="Gill Sans"/>
              </a:defRPr>
            </a:pPr>
            <a:r>
              <a:t>Including the churches after the apostles</a:t>
            </a:r>
          </a:p>
        </p:txBody>
      </p:sp>
      <p:pic>
        <p:nvPicPr>
          <p:cNvPr id="173" name="28767173-old-grungy-piece-of-parchment-paper-antique-manuscript-letter-background-.jpeg" descr="28767173-old-grungy-piece-of-parchment-paper-antique-manuscript-letter-background-.jpe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3847" y="2044487"/>
            <a:ext cx="2119164" cy="2420838"/>
          </a:xfrm>
          <a:prstGeom prst="rect">
            <a:avLst/>
          </a:prstGeom>
          <a:ln w="12700">
            <a:miter lim="400000"/>
          </a:ln>
        </p:spPr>
      </p:pic>
      <p:sp>
        <p:nvSpPr>
          <p:cNvPr id="174" name="Observations…"/>
          <p:cNvSpPr txBox="1"/>
          <p:nvPr/>
        </p:nvSpPr>
        <p:spPr>
          <a:xfrm>
            <a:off x="6541365" y="4883861"/>
            <a:ext cx="2119164" cy="17591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algn="ctr" defTabSz="321468">
              <a:defRPr sz="2400" b="1">
                <a:solidFill>
                  <a:srgbClr val="3484C9"/>
                </a:solidFill>
                <a:latin typeface="Gill Sans"/>
                <a:ea typeface="Gill Sans"/>
                <a:cs typeface="Gill Sans"/>
                <a:sym typeface="Gill Sans"/>
              </a:defRPr>
            </a:pPr>
            <a:r>
              <a:t>Observations</a:t>
            </a:r>
          </a:p>
          <a:p>
            <a:pPr algn="ctr" defTabSz="321468">
              <a:defRPr sz="2400" b="1">
                <a:solidFill>
                  <a:srgbClr val="3484C9"/>
                </a:solidFill>
                <a:latin typeface="Gill Sans"/>
                <a:ea typeface="Gill Sans"/>
                <a:cs typeface="Gill Sans"/>
                <a:sym typeface="Gill Sans"/>
              </a:defRPr>
            </a:pPr>
            <a:endParaRPr/>
          </a:p>
          <a:p>
            <a:pPr algn="ctr" defTabSz="321468">
              <a:defRPr sz="2000" b="1">
                <a:solidFill>
                  <a:srgbClr val="3484C9"/>
                </a:solidFill>
                <a:latin typeface="Gill Sans"/>
                <a:ea typeface="Gill Sans"/>
                <a:cs typeface="Gill Sans"/>
                <a:sym typeface="Gill Sans"/>
              </a:defRPr>
            </a:pPr>
            <a:r>
              <a:t>Present day elderships</a:t>
            </a:r>
          </a:p>
        </p:txBody>
      </p:sp>
      <p:pic>
        <p:nvPicPr>
          <p:cNvPr id="175" name="Mag Glass.jpeg" descr="Mag Glass.jpeg"/>
          <p:cNvPicPr>
            <a:picLocks noChangeAspect="1"/>
          </p:cNvPicPr>
          <p:nvPr/>
        </p:nvPicPr>
        <p:blipFill>
          <a:blip r:embed="rId3"/>
          <a:stretch>
            <a:fillRect/>
          </a:stretch>
        </p:blipFill>
        <p:spPr>
          <a:xfrm>
            <a:off x="6470293" y="2298816"/>
            <a:ext cx="2261308" cy="2243072"/>
          </a:xfrm>
          <a:prstGeom prst="rect">
            <a:avLst/>
          </a:prstGeom>
          <a:ln w="12700">
            <a:miter lim="400000"/>
          </a:ln>
        </p:spPr>
      </p:pic>
      <p:sp>
        <p:nvSpPr>
          <p:cNvPr id="176" name="A Process…"/>
          <p:cNvSpPr txBox="1"/>
          <p:nvPr/>
        </p:nvSpPr>
        <p:spPr>
          <a:xfrm>
            <a:off x="8673272" y="4909077"/>
            <a:ext cx="2888943" cy="15517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algn="ctr" defTabSz="321468">
              <a:defRPr sz="2400" b="1">
                <a:solidFill>
                  <a:srgbClr val="3484C9"/>
                </a:solidFill>
                <a:latin typeface="Gill Sans"/>
                <a:ea typeface="Gill Sans"/>
                <a:cs typeface="Gill Sans"/>
                <a:sym typeface="Gill Sans"/>
              </a:defRPr>
            </a:pPr>
            <a:r>
              <a:t>A Process</a:t>
            </a:r>
          </a:p>
          <a:p>
            <a:pPr algn="ctr" defTabSz="321468">
              <a:defRPr sz="2000" b="1">
                <a:solidFill>
                  <a:srgbClr val="3484C9"/>
                </a:solidFill>
                <a:latin typeface="Gill Sans"/>
                <a:ea typeface="Gill Sans"/>
                <a:cs typeface="Gill Sans"/>
                <a:sym typeface="Gill Sans"/>
              </a:defRPr>
            </a:pPr>
            <a:endParaRPr/>
          </a:p>
          <a:p>
            <a:pPr algn="ctr" defTabSz="321468">
              <a:defRPr sz="2000" b="1">
                <a:solidFill>
                  <a:srgbClr val="3484C9"/>
                </a:solidFill>
                <a:latin typeface="Gill Sans"/>
                <a:ea typeface="Gill Sans"/>
                <a:cs typeface="Gill Sans"/>
                <a:sym typeface="Gill Sans"/>
              </a:defRPr>
            </a:pPr>
            <a:r>
              <a:t>Customizable for congregations of all sizes</a:t>
            </a:r>
          </a:p>
        </p:txBody>
      </p:sp>
      <p:pic>
        <p:nvPicPr>
          <p:cNvPr id="177" name="Process Arrow.jpeg" descr="Process Arrow.jpe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40403" y="2353572"/>
            <a:ext cx="1671981" cy="1751013"/>
          </a:xfrm>
          <a:prstGeom prst="rect">
            <a:avLst/>
          </a:prstGeom>
          <a:ln w="12700">
            <a:miter lim="400000"/>
          </a:ln>
        </p:spPr>
      </p:pic>
      <p:sp>
        <p:nvSpPr>
          <p:cNvPr id="178" name="Lessons…"/>
          <p:cNvSpPr txBox="1"/>
          <p:nvPr/>
        </p:nvSpPr>
        <p:spPr>
          <a:xfrm>
            <a:off x="3627644" y="4887910"/>
            <a:ext cx="2804806" cy="17510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algn="ctr" defTabSz="321468">
              <a:defRPr sz="2400" b="1">
                <a:solidFill>
                  <a:srgbClr val="3484C9"/>
                </a:solidFill>
                <a:latin typeface="Gill Sans"/>
                <a:ea typeface="Gill Sans"/>
                <a:cs typeface="Gill Sans"/>
                <a:sym typeface="Gill Sans"/>
              </a:defRPr>
            </a:pPr>
            <a:r>
              <a:t>Lessons</a:t>
            </a:r>
          </a:p>
          <a:p>
            <a:pPr algn="ctr" defTabSz="321468">
              <a:defRPr sz="2400" b="1">
                <a:solidFill>
                  <a:srgbClr val="3484C9"/>
                </a:solidFill>
                <a:latin typeface="Gill Sans"/>
                <a:ea typeface="Gill Sans"/>
                <a:cs typeface="Gill Sans"/>
                <a:sym typeface="Gill Sans"/>
              </a:defRPr>
            </a:pPr>
            <a:endParaRPr/>
          </a:p>
          <a:p>
            <a:pPr algn="ctr" defTabSz="321468">
              <a:defRPr sz="2000" b="1">
                <a:solidFill>
                  <a:srgbClr val="3484C9"/>
                </a:solidFill>
                <a:latin typeface="Gill Sans"/>
                <a:ea typeface="Gill Sans"/>
                <a:cs typeface="Gill Sans"/>
                <a:sym typeface="Gill Sans"/>
              </a:defRPr>
            </a:pPr>
            <a:r>
              <a:t>Churches of Christ and Discipling Churches</a:t>
            </a:r>
          </a:p>
        </p:txBody>
      </p:sp>
      <p:pic>
        <p:nvPicPr>
          <p:cNvPr id="179" name="Screenshot 2024-02-19 at 12.11.28 PM.png" descr="Screenshot 2024-02-19 at 12.11.28 PM.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98602" y="2107543"/>
            <a:ext cx="1862890" cy="2243071"/>
          </a:xfrm>
          <a:prstGeom prst="rect">
            <a:avLst/>
          </a:prstGeom>
          <a:ln w="12700">
            <a:miter lim="400000"/>
          </a:ln>
        </p:spPr>
      </p:pic>
      <p:sp>
        <p:nvSpPr>
          <p:cNvPr id="180" name="March 5"/>
          <p:cNvSpPr txBox="1"/>
          <p:nvPr/>
        </p:nvSpPr>
        <p:spPr>
          <a:xfrm>
            <a:off x="1337123" y="1516414"/>
            <a:ext cx="1474268" cy="5129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800" b="1">
                <a:latin typeface="Helvetica Neue"/>
                <a:ea typeface="Helvetica Neue"/>
                <a:cs typeface="Helvetica Neue"/>
                <a:sym typeface="Helvetica Neue"/>
              </a:defRPr>
            </a:lvl1pPr>
          </a:lstStyle>
          <a:p>
            <a:r>
              <a:t>March 5</a:t>
            </a:r>
          </a:p>
        </p:txBody>
      </p:sp>
      <p:sp>
        <p:nvSpPr>
          <p:cNvPr id="181" name="March 19"/>
          <p:cNvSpPr txBox="1"/>
          <p:nvPr/>
        </p:nvSpPr>
        <p:spPr>
          <a:xfrm>
            <a:off x="6896146" y="1516414"/>
            <a:ext cx="1671981" cy="5129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800" b="1">
                <a:latin typeface="Helvetica Neue"/>
                <a:ea typeface="Helvetica Neue"/>
                <a:cs typeface="Helvetica Neue"/>
                <a:sym typeface="Helvetica Neue"/>
              </a:defRPr>
            </a:lvl1pPr>
          </a:lstStyle>
          <a:p>
            <a:r>
              <a:t>March 19</a:t>
            </a:r>
          </a:p>
        </p:txBody>
      </p:sp>
      <p:sp>
        <p:nvSpPr>
          <p:cNvPr id="182" name="Line"/>
          <p:cNvSpPr/>
          <p:nvPr/>
        </p:nvSpPr>
        <p:spPr>
          <a:xfrm>
            <a:off x="4606765" y="1772876"/>
            <a:ext cx="2119164" cy="1"/>
          </a:xfrm>
          <a:prstGeom prst="line">
            <a:avLst/>
          </a:prstGeom>
          <a:ln w="38100">
            <a:solidFill>
              <a:schemeClr val="accent1"/>
            </a:solidFill>
            <a:miter/>
          </a:ln>
        </p:spPr>
        <p:txBody>
          <a:bodyPr lIns="45719" rIns="45719"/>
          <a:lstStyle/>
          <a:p>
            <a:endParaRPr/>
          </a:p>
        </p:txBody>
      </p:sp>
      <p:sp>
        <p:nvSpPr>
          <p:cNvPr id="183" name="Line"/>
          <p:cNvSpPr/>
          <p:nvPr/>
        </p:nvSpPr>
        <p:spPr>
          <a:xfrm>
            <a:off x="8687544" y="1772876"/>
            <a:ext cx="2119165" cy="1"/>
          </a:xfrm>
          <a:prstGeom prst="line">
            <a:avLst/>
          </a:prstGeom>
          <a:ln w="38100">
            <a:solidFill>
              <a:schemeClr val="accent1"/>
            </a:solidFill>
            <a:miter/>
          </a:ln>
        </p:spPr>
        <p:txBody>
          <a:bodyPr lIns="45719" rIns="45719"/>
          <a:lstStyle/>
          <a:p>
            <a:endParaRP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3145</Words>
  <Application>Microsoft Macintosh PowerPoint</Application>
  <PresentationFormat>Widescreen</PresentationFormat>
  <Paragraphs>378</Paragraphs>
  <Slides>55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55</vt:i4>
      </vt:variant>
    </vt:vector>
  </HeadingPairs>
  <TitlesOfParts>
    <vt:vector size="64" baseType="lpstr">
      <vt:lpstr>American Typewriter</vt:lpstr>
      <vt:lpstr>Arial</vt:lpstr>
      <vt:lpstr>Calibri</vt:lpstr>
      <vt:lpstr>Calibri Light</vt:lpstr>
      <vt:lpstr>Helvetica Light</vt:lpstr>
      <vt:lpstr>Helvetica Neue</vt:lpstr>
      <vt:lpstr>Helvetica Neue Light</vt:lpstr>
      <vt:lpstr>Helvetica Neue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Stephen Staten</cp:lastModifiedBy>
  <cp:revision>2</cp:revision>
  <dcterms:modified xsi:type="dcterms:W3CDTF">2025-03-18T18:50:34Z</dcterms:modified>
</cp:coreProperties>
</file>